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59" r:id="rId3"/>
    <p:sldId id="260" r:id="rId4"/>
    <p:sldId id="264" r:id="rId5"/>
    <p:sldId id="269" r:id="rId6"/>
    <p:sldId id="321" r:id="rId7"/>
    <p:sldId id="322" r:id="rId8"/>
    <p:sldId id="330" r:id="rId9"/>
    <p:sldId id="320" r:id="rId10"/>
    <p:sldId id="265" r:id="rId11"/>
    <p:sldId id="266" r:id="rId12"/>
    <p:sldId id="267" r:id="rId13"/>
    <p:sldId id="314" r:id="rId14"/>
    <p:sldId id="268" r:id="rId15"/>
    <p:sldId id="326" r:id="rId16"/>
    <p:sldId id="324" r:id="rId17"/>
    <p:sldId id="323" r:id="rId18"/>
    <p:sldId id="325" r:id="rId19"/>
    <p:sldId id="319" r:id="rId20"/>
    <p:sldId id="318" r:id="rId21"/>
    <p:sldId id="263" r:id="rId22"/>
    <p:sldId id="317" r:id="rId23"/>
    <p:sldId id="327" r:id="rId24"/>
    <p:sldId id="329" r:id="rId25"/>
    <p:sldId id="328" r:id="rId26"/>
    <p:sldId id="272" r:id="rId27"/>
    <p:sldId id="313" r:id="rId28"/>
    <p:sldId id="270" r:id="rId29"/>
    <p:sldId id="271" r:id="rId30"/>
    <p:sldId id="273" r:id="rId31"/>
    <p:sldId id="274" r:id="rId32"/>
    <p:sldId id="275" r:id="rId33"/>
    <p:sldId id="276" r:id="rId34"/>
    <p:sldId id="277" r:id="rId35"/>
    <p:sldId id="258" r:id="rId36"/>
    <p:sldId id="279" r:id="rId37"/>
    <p:sldId id="280" r:id="rId38"/>
    <p:sldId id="278" r:id="rId39"/>
    <p:sldId id="281" r:id="rId40"/>
    <p:sldId id="282" r:id="rId41"/>
    <p:sldId id="283" r:id="rId42"/>
    <p:sldId id="287" r:id="rId43"/>
    <p:sldId id="331" r:id="rId44"/>
    <p:sldId id="285" r:id="rId45"/>
    <p:sldId id="286" r:id="rId46"/>
    <p:sldId id="288" r:id="rId47"/>
    <p:sldId id="290" r:id="rId48"/>
    <p:sldId id="289" r:id="rId49"/>
    <p:sldId id="291" r:id="rId50"/>
    <p:sldId id="292" r:id="rId51"/>
    <p:sldId id="293" r:id="rId52"/>
    <p:sldId id="294" r:id="rId53"/>
    <p:sldId id="295" r:id="rId54"/>
    <p:sldId id="300" r:id="rId55"/>
    <p:sldId id="302" r:id="rId56"/>
    <p:sldId id="297" r:id="rId57"/>
    <p:sldId id="296" r:id="rId58"/>
    <p:sldId id="298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272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7A101-EDAB-4AB8-B5DD-E48A3FE55EE3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2FC92-F20D-4D9C-9B0B-B4E4AAEB76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77940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2FC92-F20D-4D9C-9B0B-B4E4AAEB763B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79128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10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8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Агафонова\революция.JPG"/>
          <p:cNvPicPr>
            <a:picLocks noChangeAspect="1" noChangeArrowheads="1"/>
          </p:cNvPicPr>
          <p:nvPr/>
        </p:nvPicPr>
        <p:blipFill>
          <a:blip r:embed="rId2" cstate="print">
            <a:lum bright="33000" contrast="-18000"/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899592" y="764704"/>
            <a:ext cx="7416824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РЕВОЛЮЦИЯ </a:t>
            </a:r>
          </a:p>
          <a:p>
            <a:pPr algn="ctr"/>
            <a:r>
              <a:rPr lang="ru-RU" sz="8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СУДЬБА ПОЭТА</a:t>
            </a:r>
          </a:p>
          <a:p>
            <a:pPr algn="ctr"/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 100-летию Великой русской </a:t>
            </a: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революции 1917 года 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29969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83568" y="116632"/>
            <a:ext cx="806489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Белгородский ГАУ</a:t>
            </a:r>
          </a:p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Управление библиотечно-информационных ресурсов</a:t>
            </a:r>
          </a:p>
          <a:p>
            <a:pPr algn="ctr"/>
            <a:endParaRPr lang="ru-RU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67944" y="6334780"/>
            <a:ext cx="9412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2017</a:t>
            </a:r>
            <a:endParaRPr lang="ru-RU" sz="2800" dirty="0"/>
          </a:p>
        </p:txBody>
      </p:sp>
    </p:spTree>
  </p:cSld>
  <p:clrMapOvr>
    <a:masterClrMapping/>
  </p:clrMapOvr>
  <p:transition advTm="10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43808" y="620688"/>
            <a:ext cx="597666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Cambria Math" pitchFamily="18" charset="0"/>
                <a:cs typeface="Tahoma" pitchFamily="34" charset="0"/>
              </a:rPr>
              <a:t>Никаких полутонов, резкий, ослепительный контраст: «Чёрный вечер. Белый снег…» И в этом революционном вихре 1917-го  – отринутое без сожаления тысячелетнее прошлое и начинающееся с этого момента новорожденное неведомое будущее. </a:t>
            </a:r>
          </a:p>
          <a:p>
            <a:pPr indent="360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Cambria Math" pitchFamily="18" charset="0"/>
                <a:cs typeface="Tahoma" pitchFamily="34" charset="0"/>
              </a:rPr>
              <a:t>Блок будто не сочинял, а лишь подслушал и записал мощную и яростную симфонию времени: плачь и смех вьюги, обрывки доносимых ветром революционных песен, лозунги, хлопки выстрелов, клочки молитв и заклинаний, смятенное и грозное многоголосье улицы – разгул голытьбы и мерный шаг красногвардейцев.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</a:p>
          <a:p>
            <a:pPr indent="360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 этот миг он сам почувствовал себя голосом голодного и вздыбившегося революционного Петрограда и оттого записал в дневнике: «…сегодня я - гений».</a:t>
            </a:r>
          </a:p>
          <a:p>
            <a:pPr indent="360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 представленном здесь сборнике среди блестящих произведений поэта вы найдёте поэму «Двенадцать», читая которую будто  проникаешься настроением 1917 года</a:t>
            </a:r>
          </a:p>
          <a:p>
            <a:pPr indent="360000" algn="just"/>
            <a:endParaRPr lang="ru-RU" b="1" dirty="0" smtClean="0">
              <a:solidFill>
                <a:schemeClr val="tx2">
                  <a:lumMod val="50000"/>
                </a:schemeClr>
              </a:solidFill>
              <a:latin typeface="Tahoma" pitchFamily="34" charset="0"/>
              <a:ea typeface="Cambria Math" pitchFamily="18" charset="0"/>
              <a:cs typeface="Tahoma" pitchFamily="34" charset="0"/>
            </a:endParaRPr>
          </a:p>
          <a:p>
            <a:pPr indent="360000" algn="just"/>
            <a:endParaRPr lang="ru-RU" dirty="0"/>
          </a:p>
        </p:txBody>
      </p:sp>
      <p:pic>
        <p:nvPicPr>
          <p:cNvPr id="8194" name="Picture 2" descr="D:\Агафонова\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2407777" cy="34629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1520" y="4221088"/>
            <a:ext cx="252028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Блок, А.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Стихотворения и поэмы / А. Блок, сост. и примеч. Вл. Орлова . – М. : Художественная литература, 1983. – 206 с. : ил.</a:t>
            </a:r>
          </a:p>
          <a:p>
            <a:endParaRPr lang="ru-RU" dirty="0"/>
          </a:p>
        </p:txBody>
      </p:sp>
    </p:spTree>
  </p:cSld>
  <p:clrMapOvr>
    <a:masterClrMapping/>
  </p:clrMapOvr>
  <p:transition advTm="1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Агафонова\бло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2208552" cy="345638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915816" y="692696"/>
            <a:ext cx="597666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Всмотревшись в грозный и требовательный лик русского народа, Блок сумел за несколько лет предречь русскую революцию, а в октябре 17-го года – одним из первых встать на её сторону. 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Принятие Октябрьской революции Блоком было не только шагом личного мужества, но имело и гораздо более широкий общественный смысл: вникнуть в глубинные процессы нарождающегося нового, воззвать ко всем, способным слышать голос грядущего – великую музыку Революции – такие задачи ставил перед собой Блок в первые послеоктябрьские дни. В творчестве этого периода главенствует публицистика, обстоятельства требуют прямого обращения к читателям и слушателям. В произведениях разных жанров чувствуется размах мысли, биение лирической стихии, слышится голос самой бурлящей эпохи</a:t>
            </a:r>
          </a:p>
          <a:p>
            <a:pPr indent="432000" algn="just"/>
            <a:endParaRPr lang="ru-RU" b="1" dirty="0">
              <a:solidFill>
                <a:schemeClr val="tx2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4221088"/>
            <a:ext cx="2448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Блок, А.А.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Искусство и революция / А.А. Блок; сост. и примеч. Л. Асанова. – М. : Современник, 1979. – 384 с. с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портр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.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advTm="1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Агафонова\б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5"/>
            <a:ext cx="2276381" cy="352839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79512" y="4221088"/>
            <a:ext cx="25922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Блок, А.А.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Стихотворения. Поэмы. Воспоминания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современ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-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ников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 / А.А. Блок; вступ.ст., сост. И прим. Т.Н,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Бедняковой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; ил. В.Б.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Иовика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. – М. : Правда, 1989. – 592 с. : ил.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71800" y="620688"/>
            <a:ext cx="619268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32000" algn="just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«У России, у нашего народа родился  такой ребенок. Самый на неё похожий сын, такой же мучительный, как она…»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, - пишет в воспоминаниях о нём Е.Ю. Кузьмина–Караваева. В 1917-1921 годы тысячи людей пересмотрели и прослушали Блока с высоты эстрады.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После «Двенадцати» и «Скифов» Блок почти перестанет писать стихи.  Человек, звавший к вере, заклинавший всех «Слушайте музыку революции!», раньше многих других эту веру утратил, а с нею и ритм души, - отмечают современники поэта в предлагаемом  сборнике. Тяготы и голод, обиды и тоскливая рассеянность послевоенных и революционных лет не обошли стороной  Блока. Душевные силы постепенно изменяли  поэту, а вслед за ними подломилось и всегда отменное физическое здоровье. В апреле 1921 года на вечере Блока в Большом драматическом театре зрители не услышали привычной страсти в голосе, внятном и ровном, как всегда, но без животворящей силы. В августе того же года поэта не стало</a:t>
            </a:r>
          </a:p>
        </p:txBody>
      </p:sp>
    </p:spTree>
  </p:cSld>
  <p:clrMapOvr>
    <a:masterClrMapping/>
  </p:clrMapOvr>
  <p:transition advTm="10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Агафонова\Скан Агафонова\крестьян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64704"/>
            <a:ext cx="2520280" cy="3296153"/>
          </a:xfrm>
          <a:prstGeom prst="rect">
            <a:avLst/>
          </a:prstGeom>
          <a:noFill/>
        </p:spPr>
      </p:pic>
      <p:pic>
        <p:nvPicPr>
          <p:cNvPr id="3075" name="Picture 3" descr="D:\Агафонова\Скан Агафонова\крестьянка_стать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700808"/>
            <a:ext cx="2520280" cy="349892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563888" y="908720"/>
            <a:ext cx="532859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О личной жизни Александра  Блока, о счастливом детстве и его родных, о влюбленности и семейной жизни с дочерью известного всему миру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ученного-химика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-  Любой Менделеевой, его Прекрасной Дамой, главной темой всей его поэзии  статья «Мечта поэта» в апрельском номере журнала «Крестьянка» за 2010 год. В статье – много фотографий из личных архивов семьи Блока, а также современные фотографии дома-музея поэта в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Шахматово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, что находится в Солнечногорском районе Московской области, неподалеку от г. Клин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2648" y="5229200"/>
            <a:ext cx="32492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Прокофьева, Е.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Мечта поэта / Е. Прокофьева // Крестьянка. – 2010. - № 4. – С. 36-39 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advTm="10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Агафонова\iрро.jpg"/>
          <p:cNvPicPr>
            <a:picLocks noChangeAspect="1" noChangeArrowheads="1"/>
          </p:cNvPicPr>
          <p:nvPr/>
        </p:nvPicPr>
        <p:blipFill>
          <a:blip r:embed="rId2" cstate="print"/>
          <a:srcRect r="1721" b="6402"/>
          <a:stretch>
            <a:fillRect/>
          </a:stretch>
        </p:blipFill>
        <p:spPr bwMode="auto">
          <a:xfrm>
            <a:off x="251520" y="692696"/>
            <a:ext cx="2808312" cy="421246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347864" y="754826"/>
            <a:ext cx="561662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Творчество Блока вдохновенно и преданно служило Родине и Революции, хотя сам Александр Блок не принадлежал к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кагорте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борцов-революционеров, людей, взявших на себя главное бремя борьбы за перестройку старого мира, страстно ненавидимого поэтом. Но поэзия чистой души, возвышенных чувств, глубокой искренности, бескорыстного служения искусству привела его к нам. Его имя мы давно воспринимаем в ряду самых дорогих и любимых имен отечественной поэзии, его поэзия стала сегодня достоянием народа.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Задача предлагаемого вниманию читателей сборника – подчеркнуть современное, непреходящее значение поэзии Блока. Авторы коллективной работы – известные поэты советской и постсоветской эпохи,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ученые – литературоведы, критики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4944070"/>
            <a:ext cx="27363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А. Блок и современность / сост. Ст.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Лесневский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. – М. : Современник, 1981. – 365 с. : ил,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портр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.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advTm="10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Агафонова\ла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647" y="692696"/>
            <a:ext cx="2321137" cy="316835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9512" y="4077072"/>
            <a:ext cx="25922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Лакшин, В.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Монолог об Александре Блоке  // Лакшин, В. Судьбы: от Пушкина до Блока. Телевизионные опыты / В. Лакшин. – М : Искусство, 1990. – С. 305 - 331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71800" y="548680"/>
            <a:ext cx="6192688" cy="3046988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Когда под забором в крапиве</a:t>
            </a:r>
            <a:b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Несчастные кости сгниют,</a:t>
            </a:r>
            <a:b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Какой-нибудь поздний историк</a:t>
            </a:r>
            <a:b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Напишет внушительный труд…</a:t>
            </a:r>
          </a:p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Вот только замучит, проклятый,</a:t>
            </a:r>
            <a:b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Ни в чем не повинных ребят</a:t>
            </a:r>
            <a:b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Годами рожденья и смерти</a:t>
            </a:r>
            <a:b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И ворохом скверных цитат...</a:t>
            </a:r>
            <a:b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endParaRPr lang="ru-RU" sz="1600" dirty="0" smtClean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Печальная доля - так сложно,</a:t>
            </a:r>
            <a:b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Так трудно и празднично жить,</a:t>
            </a:r>
            <a:b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И стать достояньем доцента,</a:t>
            </a:r>
            <a:b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И критиков новых плодить...</a:t>
            </a:r>
            <a:b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Зарыться бы в свежем бурьяне,</a:t>
            </a:r>
            <a:b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Забыться бы сном навсегда!</a:t>
            </a:r>
            <a:b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Молчите, проклятые книги!</a:t>
            </a:r>
            <a:b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Я вас не писал никогда!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08312" y="3042826"/>
            <a:ext cx="601216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У каждого, кто любит поэзию, - своя встреча с Блоком. К нему летят чувства людей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неуспокоившихся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, несытых. Он нужен юноше, не знающему как выразить себя, и старику, печально оглядывающемуся на промелькнувшую жизнь. И каждому человеку, кому дорога красота слова. 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О Блоке написаны статьи и книги, сняты исторические передачи. А статья из этой книги - сценарий телевизионной передачи про Блока, подробно раскрывающей жизненный путь поэта.  Передачи, совсем не скучной, без вороха дат и цитат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Tm="10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Агафонова\есенин.jpg"/>
          <p:cNvPicPr>
            <a:picLocks noChangeAspect="1" noChangeArrowheads="1"/>
          </p:cNvPicPr>
          <p:nvPr/>
        </p:nvPicPr>
        <p:blipFill>
          <a:blip r:embed="rId2" cstate="print"/>
          <a:srcRect l="18112" t="2326" r="15478" b="2326"/>
          <a:stretch>
            <a:fillRect/>
          </a:stretch>
        </p:blipFill>
        <p:spPr bwMode="auto">
          <a:xfrm>
            <a:off x="323528" y="836711"/>
            <a:ext cx="3672408" cy="3422017"/>
          </a:xfrm>
          <a:prstGeom prst="rect">
            <a:avLst/>
          </a:prstGeom>
          <a:noFill/>
        </p:spPr>
      </p:pic>
      <p:pic>
        <p:nvPicPr>
          <p:cNvPr id="7" name="Picture 2" descr="D:\Агафонова\родители есе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4011372"/>
            <a:ext cx="1800200" cy="265798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032448" y="620688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32000"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СЕРГЕЙ АЛЕКСАНДРОВИЧ ЕСЕНИН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Родился: 21 сентября (3 октября) 1895г. в с. Константиново,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Кузьминская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волость, Рязанский уезд, Рязанская губерния Российская империя 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Умер: 28 декабря 1925 в г.Ленинград, РСФСР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4365104"/>
            <a:ext cx="65527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Сергей Есенин родился в крестьянской семье.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Отец — Александр Никитич Есенин (1873—1931).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Мать — Татьяна Фёдоровна Титова (1875—1955).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Сёстры — Екатерина (1905—1977), Александра (1911—1981)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advTm="10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9512" y="620688"/>
            <a:ext cx="86409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 1904 году Есенин пошёл в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Константиновское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земское училище, по окончании которого в 1909 г. начал учёбу в церковно-приходской второклассной учительской школе. Окончив школу, осенью 1912 г. Есенин уехал в Москву, работал в мясной лавке, а потом — в типографии И. Сытина. 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 1913 году поступил вольнослушателем на историко-философское отделение в Московский городской народный университет им. А.Л. Шанявского. Работал в типографии. 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 1917 году познакомился и 30 июля того же года обвенчался с российской актрисой Зинаидой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Райх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. От этого брака родились дочь Татьяна (1918—1992), журналистка и писательниц, и сын Константин (1920—1986) — инженер-строитель, футбольный статистик и журналист. </a:t>
            </a:r>
          </a:p>
          <a:p>
            <a:pPr indent="432000" algn="just"/>
            <a:endParaRPr lang="ru-RU" b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9512" y="4221089"/>
            <a:ext cx="48245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 конце 1919 (или в начале 1920) года Есенин покинул семью, 19 февраля 1921 года поэт подал заявление о разводе. Впоследствии Есенин неоднократно навещал своих детей, усыновлённых Мейерхольдом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099" name="Picture 3" descr="D:\Агафонова\с первой женой.jpg"/>
          <p:cNvPicPr>
            <a:picLocks noChangeAspect="1" noChangeArrowheads="1"/>
          </p:cNvPicPr>
          <p:nvPr/>
        </p:nvPicPr>
        <p:blipFill>
          <a:blip r:embed="rId2" cstate="print"/>
          <a:srcRect l="10495" t="7402" r="8236" b="26621"/>
          <a:stretch>
            <a:fillRect/>
          </a:stretch>
        </p:blipFill>
        <p:spPr bwMode="auto">
          <a:xfrm>
            <a:off x="5076056" y="4005064"/>
            <a:ext cx="3672408" cy="223605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880675" y="6237312"/>
            <a:ext cx="17876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С. Есенин и З. </a:t>
            </a:r>
            <a:r>
              <a:rPr lang="ru-RU" sz="1400" i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Райх</a:t>
            </a:r>
            <a:endParaRPr lang="ru-RU" sz="1400" i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advTm="10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707904" y="3068960"/>
            <a:ext cx="518457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Этот третий брак не принёс счастья обоим и вскоре распался, как распался и второй. Осенью 1921 года Есенин познакомился с танцовщицей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Айседорой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Дункан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,  на которой он женился 2 мая 1922 года. При этом Есенин не говорил по-английски, а Дункан едва изъяснялась по-русски. Сразу после свадьбы Есенин сопровождает Дункан в турах по Европе и США. Там он понимает, что этому браку тоже не суждено быть долгим, и в августе 1923 года Есенин вернулся в Москву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620688"/>
            <a:ext cx="47342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 1920 году Есенин живёт дома у своего литературного секретаря Галины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Бениславской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. Потом она покончит с жизнью на могиле Есенина.  Их периодические личные отношения продолжались вплоть до женитьбы осенью 1925 года на Софье Андреевне Толстой – внучке Л.Н. Толстого. </a:t>
            </a:r>
            <a:endParaRPr lang="ru-RU" dirty="0"/>
          </a:p>
        </p:txBody>
      </p:sp>
      <p:pic>
        <p:nvPicPr>
          <p:cNvPr id="6146" name="Picture 2" descr="D:\Агафонова\гал.jpg"/>
          <p:cNvPicPr>
            <a:picLocks noChangeAspect="1" noChangeArrowheads="1"/>
          </p:cNvPicPr>
          <p:nvPr/>
        </p:nvPicPr>
        <p:blipFill>
          <a:blip r:embed="rId2" cstate="print"/>
          <a:srcRect l="5512" t="10500" r="59838" b="38051"/>
          <a:stretch>
            <a:fillRect/>
          </a:stretch>
        </p:blipFill>
        <p:spPr bwMode="auto">
          <a:xfrm>
            <a:off x="7092280" y="776160"/>
            <a:ext cx="1800200" cy="2004768"/>
          </a:xfrm>
          <a:prstGeom prst="rect">
            <a:avLst/>
          </a:prstGeom>
          <a:noFill/>
        </p:spPr>
      </p:pic>
      <p:pic>
        <p:nvPicPr>
          <p:cNvPr id="6147" name="Picture 3" descr="D:\Агафонова\iтолстая.jpg"/>
          <p:cNvPicPr>
            <a:picLocks noChangeAspect="1" noChangeArrowheads="1"/>
          </p:cNvPicPr>
          <p:nvPr/>
        </p:nvPicPr>
        <p:blipFill>
          <a:blip r:embed="rId3" cstate="print"/>
          <a:srcRect l="3599" b="30952"/>
          <a:stretch>
            <a:fillRect/>
          </a:stretch>
        </p:blipFill>
        <p:spPr bwMode="auto">
          <a:xfrm>
            <a:off x="248841" y="764705"/>
            <a:ext cx="1946895" cy="2088231"/>
          </a:xfrm>
          <a:prstGeom prst="rect">
            <a:avLst/>
          </a:prstGeom>
          <a:noFill/>
        </p:spPr>
      </p:pic>
      <p:pic>
        <p:nvPicPr>
          <p:cNvPr id="6148" name="Picture 4" descr="D:\Агафонова\дунканн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143" y="3284984"/>
            <a:ext cx="3485761" cy="232238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67544" y="2852936"/>
            <a:ext cx="12218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С.А. Толстая</a:t>
            </a:r>
            <a:endParaRPr lang="ru-RU" sz="1400" i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142642" y="2780928"/>
            <a:ext cx="15231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Г. </a:t>
            </a:r>
            <a:r>
              <a:rPr lang="ru-RU" sz="1400" i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Бениславская</a:t>
            </a:r>
            <a:endParaRPr lang="ru-RU" sz="1400" i="1" dirty="0" smtClean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endParaRPr lang="ru-RU" sz="1400" i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27584" y="5579948"/>
            <a:ext cx="20152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С. Есенин и А. </a:t>
            </a:r>
            <a:r>
              <a:rPr lang="ru-RU" sz="1400" i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Дункан</a:t>
            </a:r>
            <a:endParaRPr lang="ru-RU" sz="1400" i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advTm="10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27784" y="606162"/>
            <a:ext cx="6408712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Ситцевым праведником входит Сергей Есенин в Русскую литературу. Ни хулиганству, ни дебошам не поверили, а поверили голубым глазам, льняным волосам и нежной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заветренности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голоса. «Последний поэт деревни». Всегда среди берёз. Свой,  мужицкий. «Русь» - в каждом стихе. А он о себе думает так: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«не из рядового крестьянства, а из верхнего, умудрённого книжного слоя», «Дед вовсе не крестьянин… у него два парохода по Волге ходили» (прежде Есенин о пароходах осмотрительно помалкивал).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Смолоду из деревни рвётся в Москву, которая поэта не замечает. Он едет в Петроград. Поборов страх, в марте 1915 предстаёт перед Блоком, получает от него пару советов и  рекомендательных писем в литературные круги. Своего «холодного пота» Блоку не простил, обозвав его позже «по недоразумению русским», «бесформенным» и пр. А рекомендательные письма использовал, и с лёгкой руки Блока и З. Гиппиус  стремительно вошёл в моду. Каким казался Есенин и каким он был читайте в представленной здесь книге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D:\Агафонова\сер.jpg"/>
          <p:cNvPicPr>
            <a:picLocks noChangeAspect="1" noChangeArrowheads="1"/>
          </p:cNvPicPr>
          <p:nvPr/>
        </p:nvPicPr>
        <p:blipFill>
          <a:blip r:embed="rId2" cstate="print"/>
          <a:srcRect l="6897" t="15360" b="18809"/>
          <a:stretch>
            <a:fillRect/>
          </a:stretch>
        </p:blipFill>
        <p:spPr bwMode="auto">
          <a:xfrm>
            <a:off x="251520" y="692696"/>
            <a:ext cx="1944216" cy="2160240"/>
          </a:xfrm>
          <a:prstGeom prst="rect">
            <a:avLst/>
          </a:prstGeom>
          <a:noFill/>
        </p:spPr>
      </p:pic>
      <p:pic>
        <p:nvPicPr>
          <p:cNvPr id="1027" name="Picture 3" descr="D:\Агафонова\ес.jpg"/>
          <p:cNvPicPr>
            <a:picLocks noChangeAspect="1" noChangeArrowheads="1"/>
          </p:cNvPicPr>
          <p:nvPr/>
        </p:nvPicPr>
        <p:blipFill>
          <a:blip r:embed="rId3" cstate="print"/>
          <a:srcRect l="44995" t="5142" r="8724" b="19437"/>
          <a:stretch>
            <a:fillRect/>
          </a:stretch>
        </p:blipFill>
        <p:spPr bwMode="auto">
          <a:xfrm>
            <a:off x="1331640" y="1844824"/>
            <a:ext cx="1086666" cy="132814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07504" y="3140968"/>
            <a:ext cx="23042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Аннинский, Л.А.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Сергей Есенин: «Я знаю, ты умереть готова. Но смерть твоя будет жива»  // Аннинский, Л.А. Серебро и чернь: русское, советское, славянское, всемирное в поэзии Серебряного века / Л.А. Аннинский. – М. : «Книжный сад», 1997. – 224 с.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advTm="1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Агафонова\революци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4242163" y="836712"/>
            <a:ext cx="4685813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51520" y="771669"/>
            <a:ext cx="3744416" cy="3521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Cambria Math" pitchFamily="18" charset="0"/>
                <a:cs typeface="Tahoma" pitchFamily="34" charset="0"/>
              </a:rPr>
              <a:t>Ровно 100 лет прошло после Октябрьской революции, события которой потрясли мир и навсегда изменили Россию. Революция открыла эпоху, которая во многих отношениях стала большим шагом вперёд  по пути индустриальной  и культурной модернизации общества.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4437112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Cambria Math" pitchFamily="18" charset="0"/>
                <a:cs typeface="Tahoma" pitchFamily="34" charset="0"/>
              </a:rPr>
              <a:t>Итоги революции дали возможность людям самых разных социальных слоёв получить образование, сделать карьеру, войти в элиту – интеллектуальную и властную. В советскую эпоху произошел переход к индустриальному городскому обществу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ahoma" pitchFamily="34" charset="0"/>
              <a:ea typeface="Cambria Math" pitchFamily="18" charset="0"/>
              <a:cs typeface="Tahoma" pitchFamily="34" charset="0"/>
            </a:endParaRPr>
          </a:p>
        </p:txBody>
      </p:sp>
    </p:spTree>
  </p:cSld>
  <p:clrMapOvr>
    <a:masterClrMapping/>
  </p:clrMapOvr>
  <p:transition advTm="10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59832" y="548680"/>
            <a:ext cx="590465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У Есенина была уникальная черта – легко входить в роль, подставленную литературой. Вот светские львицы, графини, княгини отбивают друг у друга нового кумира, а он кокетничает своей народностью. Вот он покорил А. Ахматову и Н. Гумилёва, в этом же 1915 г. знакомится с М. Цветаевой, Репиным,  Сологубом, Ремизовым, его представляют лицам, близким ко двору. Вот он уже ездит санитарным поездом к линии фронта (так надо, это хороший тон, царица и царевны работают сиделками, в госпитале, а за ними и вся знать), он читает стихи в салонах и госпиталях, и даже в присутствии княжон и императрицы, которая жалует ему золотые часы (а он не вспомнит о ней и девочках, когда их зверски расстреляют). У Есенина появились деньги, он не стесняется черпать из фондов меценатов и двора. Плюс гонорары. Живёт на полную катушку. В представленной статье вы найдете массу удивительных подробностей о жизни поэта</a:t>
            </a:r>
          </a:p>
        </p:txBody>
      </p:sp>
      <p:pic>
        <p:nvPicPr>
          <p:cNvPr id="5" name="Picture 1" descr="F:\Алёне\CCF09022015_00013.jpg"/>
          <p:cNvPicPr>
            <a:picLocks noChangeAspect="1" noChangeArrowheads="1"/>
          </p:cNvPicPr>
          <p:nvPr/>
        </p:nvPicPr>
        <p:blipFill>
          <a:blip r:embed="rId2" cstate="print"/>
          <a:srcRect t="5584" r="1934" b="5081"/>
          <a:stretch>
            <a:fillRect/>
          </a:stretch>
        </p:blipFill>
        <p:spPr bwMode="auto">
          <a:xfrm>
            <a:off x="247035" y="692695"/>
            <a:ext cx="2668781" cy="3369051"/>
          </a:xfrm>
          <a:prstGeom prst="rect">
            <a:avLst/>
          </a:prstGeom>
          <a:noFill/>
        </p:spPr>
      </p:pic>
      <p:pic>
        <p:nvPicPr>
          <p:cNvPr id="6" name="Picture 2" descr="D:\Мои документы\Алена\Алёне\CCF09022015_0001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679463"/>
            <a:ext cx="2088232" cy="2973673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251520" y="4797152"/>
            <a:ext cx="25922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Сергей Есенин: вера, надежды, иллюзии // Новая библиотека. – 2010. - №18. – С. 8-15</a:t>
            </a:r>
            <a:b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endParaRPr lang="ru-RU" sz="1600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advTm="10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6024" y="4149080"/>
            <a:ext cx="212372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Есенин, С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. Синь, упавшая в реку / С. Есенин; сост. С.П.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Кошечкина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; ил. И.Н.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Новодережкина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. – М.: Правда, 1985. – 732 с. : ил.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483768" y="548680"/>
            <a:ext cx="648072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Наступает февраль, и Серёжину голову кружит революция. Ураган! Исступление! Восторг! Есенин в упоении выступает на митингах, сходится с левыми эсерами, его всюду ждут, ему аплодируют. Октября он почти не заметил, продолжает резвится, правда писать начинает самонадеянную чепуху, производя себя в пророки - 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«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Так говорит по Библии / Пророк Есенин Сергей» и пр.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Но массы ждут именно этого, а Есенин получает пайки и гонорары.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 Париже, куда он уехал с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Дункан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, до него доходит куда несется «птица-тройка», куда её несет. Вернувшись в Россию, он рвёт с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Айседорой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,  пьёт, скандалит, кричит, пытается предсказать, остановить, но слов нет, есть только чутьё. Он еще успеет жениться на Софье – внучке Толстого,  успеет написать гениальную «Анну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Снегину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» - о времени и о себе.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А потом «сорвалось в обрыв незащищенное человеческое дитя», -  напишет в статье памяти Есенина Л. Троцкий. Воспоминания современников о поэте, поэтические и прозаические произведения Есенина вошли в представленный сборник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0" name="Picture 2" descr="D:\Агафонова\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2031574" cy="3240360"/>
          </a:xfrm>
          <a:prstGeom prst="rect">
            <a:avLst/>
          </a:prstGeom>
          <a:noFill/>
        </p:spPr>
      </p:pic>
    </p:spTree>
  </p:cSld>
  <p:clrMapOvr>
    <a:masterClrMapping/>
  </p:clrMapOvr>
  <p:transition advTm="10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411760" y="620688"/>
            <a:ext cx="6552728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«Братья писатели, в вашей судьбе / Что-то лежит роковое», -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эти некрасовские строки приобрели подчеркнутую убедительность. Маяковский писал: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«Слово – полководец человечьей силы»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. Эта страшная армия привела к самоубийству и к гибели наиболее блестящих своих «полководцев». Страшна смерть у Есенина, в квадрате смерть: повесился, вскрыв вены. От отчаяния, от беспутства - от беспутья. Пути русской поэзии оказались в те годы отрезанными и вскоре были заколочены наглухо. Если в эмиграции продолжали творить свободные поэты, то в  пределах Советского союза всё больше и больше нарождались и заполняли печатные страницы чиновные Демьяны Бедные. </a:t>
            </a:r>
          </a:p>
          <a:p>
            <a:pPr indent="432000" algn="just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«Есенин не был революционером,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- пишет в той же статье Л. Троцкий, - 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Автор «Пугачева» и «Баллады о двадцати шести» был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интимнейшим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лириком. Эпоха же наша – не лирическая. В этом главная причина того, почему самовольно и так рано ушел от нас и от своей эпохи Сергей Есенин». 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Больше подробностей о жизни и творчестве - в книге воспоминани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й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близко знакомого с поэтом Юрия Анненкова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4" name="Picture 2" descr="D:\Агафонова\анненк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2106149" cy="315922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51520" y="3884855"/>
            <a:ext cx="20882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Анненков, Ю.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Сергей Есенин // Анненков , Ю. Дневник моих встреч. Цикл трагедий. В 2-х томах. Т.1.  / Ю. Анненков. – Л. : Искусство, 1991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. –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С. 144 – 166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advTm="10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Агафонова с виртуалкой\мая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605" t="1" r="15092" b="-5022"/>
          <a:stretch/>
        </p:blipFill>
        <p:spPr bwMode="auto">
          <a:xfrm>
            <a:off x="323528" y="764704"/>
            <a:ext cx="3384376" cy="30789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44416" y="692696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32000"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ВЛАДИМИР ВЛАДИМИРОВИЧ МАЯКОВСКИЙ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indent="432000" algn="just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Родился: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7 (19) июля 1893г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. в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Багдати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, Кутаисская губерния, Грузия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indent="432000" algn="just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Умер: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14 апреля 1930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Москве,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РСФСР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3717032"/>
            <a:ext cx="58326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Отец - Владимир Константинович Маяковский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(1857—1906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служил лесничим.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Мать  -  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Александра Алексеевна Павленко (1867—1954), из рода кубанских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казаков. 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будущего поэта было две сестры: Людмила (1884—1972) и Ольга (1890—1949), и два брата: Константин (умер в трёхлетнем возрасте от скарлатины) и Александр (умер в младенчестве)</a:t>
            </a:r>
          </a:p>
        </p:txBody>
      </p:sp>
      <p:pic>
        <p:nvPicPr>
          <p:cNvPr id="1028" name="Picture 4" descr="D:\Агафонова с виртуалкой\Mayakovsky-SN-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175" b="2863"/>
          <a:stretch/>
        </p:blipFill>
        <p:spPr bwMode="auto">
          <a:xfrm>
            <a:off x="6305741" y="3558477"/>
            <a:ext cx="2514731" cy="3038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73613705"/>
      </p:ext>
    </p:extLst>
  </p:cSld>
  <p:clrMapOvr>
    <a:masterClrMapping/>
  </p:clrMapOvr>
  <p:transition advTm="10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131840" y="620688"/>
            <a:ext cx="576064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Маяковского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Лилю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Брик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познакомила её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сестра Эльза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июле 1915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года, она, имея на него свои виды, привела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недавно прибывшего из Финляндии Маяковского в петроградскую квартиру Бриков на ул. Жуковского, 7.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Маяковский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прочитал у них дома ещё не опубликованную поэму «Облако в штанах» и после восторженного восприятия посвятил её хозяйке — «Тебе, Лиля». Этот день поэт позднее назвал «радостнейшей датой». Вскоре между Маяковским и Лилей Брик при очевидном попустительстве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Осипа, мужа музы поэта,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вспыхнул бурный роман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тныне все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свои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произведения Маяковский (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кроме поэмы «Владимир Ильич Ленин») стал посвящать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ей, даже созданные до их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знакомства. С лета 1918 Маяковский и Брики жили совместно, втроём, что вполне укладывалось в популярную после революции брачно-любовную концепцию, известную как «Теория стакана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воды»</a:t>
            </a:r>
            <a:endParaRPr lang="ru-RU" dirty="0"/>
          </a:p>
        </p:txBody>
      </p:sp>
      <p:pic>
        <p:nvPicPr>
          <p:cNvPr id="3074" name="Picture 2" descr="D:\Агафонова с виртуалкой\majakovskij-1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138" t="17462" r="9618" b="5322"/>
          <a:stretch/>
        </p:blipFill>
        <p:spPr bwMode="auto">
          <a:xfrm>
            <a:off x="179512" y="2492896"/>
            <a:ext cx="2894168" cy="21602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Агафонова с виртуалкой\дидя брик и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669" t="19469" r="16783"/>
          <a:stretch/>
        </p:blipFill>
        <p:spPr bwMode="auto">
          <a:xfrm>
            <a:off x="347933" y="4941168"/>
            <a:ext cx="2711899" cy="16561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Агафонова с виртуалкой\majakovskij-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838" t="7579" r="8199" b="4752"/>
          <a:stretch/>
        </p:blipFill>
        <p:spPr bwMode="auto">
          <a:xfrm>
            <a:off x="587948" y="773824"/>
            <a:ext cx="2080333" cy="16392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73613705"/>
      </p:ext>
    </p:extLst>
  </p:cSld>
  <p:clrMapOvr>
    <a:masterClrMapping/>
  </p:clrMapOvr>
  <p:transition advTm="10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699661"/>
            <a:ext cx="48965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во время длительных отношений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Лилей Брик, у Маяковского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были романы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увлечения.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1926 году от русской эмигрантки Элли Джонс (Елизаветы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Зиберт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в 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Нью-Йорке родилась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его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дочь Хелен-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Патрисия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которую он увидит единственный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1928 году в 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Ницце. </a:t>
            </a:r>
          </a:p>
          <a:p>
            <a:endParaRPr lang="ru-RU" dirty="0">
              <a:solidFill>
                <a:srgbClr val="222222"/>
              </a:solidFill>
              <a:latin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976041"/>
            <a:ext cx="633670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другими возлюбленными (Софья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Шамардина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Наталья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Брюханенко) Лиля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Брик до конца своих дней сохранит дружеские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отношения.</a:t>
            </a:r>
          </a:p>
          <a:p>
            <a:pPr lvl="0"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Париже Маяковский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влюбляется в русскую эмигрантку Татьяну Яковлеву, и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посвящает ей два стихотворения: «Письмо из Парижа о сущности любви» и «Письмо Татьяне Яковлевой» (опубликовано через 26 лет).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Маяковский безуспешно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пытается уговорить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Татьяну вернуться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Россию. В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конце 1929 года поэт должен был приехать за ней,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 ему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отказали в визе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По некоторым данным отказу поспособствовала Брик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1" name="Picture 3" descr="D:\Агафонова с виртуалкой\11475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34" t="2538" r="18217"/>
          <a:stretch/>
        </p:blipFill>
        <p:spPr bwMode="auto">
          <a:xfrm>
            <a:off x="6876256" y="795334"/>
            <a:ext cx="1944216" cy="16020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Агафонова с виртуалкой\11475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530" r="6038" b="34808"/>
          <a:stretch/>
        </p:blipFill>
        <p:spPr bwMode="auto">
          <a:xfrm>
            <a:off x="309226" y="762977"/>
            <a:ext cx="1577085" cy="18739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0635" y="2617167"/>
            <a:ext cx="12410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Элли Джонс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78804" y="2348880"/>
            <a:ext cx="1569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Хелен </a:t>
            </a:r>
            <a:r>
              <a:rPr lang="ru-RU" sz="1400" i="1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Патрисия</a:t>
            </a:r>
            <a:r>
              <a:rPr lang="ru-RU" sz="1400" i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endParaRPr lang="ru-RU" sz="1400" i="1" dirty="0" smtClean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Томпсон</a:t>
            </a:r>
            <a:endParaRPr lang="ru-RU" sz="1400" i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053" name="Picture 5" descr="D:\Агафонова с виртуалкой\114756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775" t="-1498" r="46058" b="3960"/>
          <a:stretch/>
        </p:blipFill>
        <p:spPr bwMode="auto">
          <a:xfrm>
            <a:off x="6588224" y="3068960"/>
            <a:ext cx="2286000" cy="28428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55378" y="5949280"/>
            <a:ext cx="16770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Татьяна Яковлева</a:t>
            </a:r>
            <a:endParaRPr lang="ru-RU" sz="1400" i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3613705"/>
      </p:ext>
    </p:extLst>
  </p:cSld>
  <p:clrMapOvr>
    <a:masterClrMapping/>
  </p:clrMapOvr>
  <p:transition advTm="10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836713"/>
            <a:ext cx="576064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32000" algn="just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Последним романом Маяковского стала молодая и красивая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актриса МХАТа Вероника Полонская.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пору их первой встречи ей было 21, ему — 36. Полонская была замужем за актёром 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Михаилом Яншиным,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 не уходила от мужа, понимая, что роман с Маяковским, характер которого Вероника оценивала как сложный, неровный, с перепадами настроений, в любой момент может прерваться. 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Так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случилось: спустя год в их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отношениях, как и в своей жизни, поэт выстрелом в сердце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поставил 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точку.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 descr="D:\Агафонова с виртуалкой\Вероника полонск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73" y="764704"/>
            <a:ext cx="2394028" cy="34690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4509120"/>
            <a:ext cx="8784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Маяковский не состоял ни в одном зарегистрированном браке. Известно о двух его детях: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Сын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Глеб-Никита Антонович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Лавинский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(1921—1986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432000" algn="just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Дочь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Хелена-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Патрисия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Томпсон (Елена Владимировна Маяковская) (1926—2016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4211796"/>
            <a:ext cx="12811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В. Полонская</a:t>
            </a:r>
            <a:endParaRPr lang="ru-RU" sz="1400" i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advTm="10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Агафонова\ма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2304256" cy="383658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915816" y="692696"/>
            <a:ext cx="594015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 мировой поэзии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XX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века В.В. Маяковскому принадлежит особенная, можно сказать, исключительная роль. Маяковский первым из поэтов своего века отдал  свой могучий талант Революции. В 1918 году создает «Мистерию-Буфф», в 1919-1920 – поэму «150 000 000». А ещё – «Ода революции», «Левый марш», «Потрясающие факты» (эти и другие произведения представлены в данном двухтомнике). 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Поэт глубоко убеждён, что революция и поэзия нужны друг другу и верит в действенность слова. В его искреннем желании непосредственно участвовать в революционном  обновлении жизни и искусства во имя счастья миллионов – источник новаторства Маяковского. Первые образцы социалистического искусства захватывали своей искренностью, глубочайшей верой в прекрасное будущее, открывшееся перед человечеством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4565446"/>
            <a:ext cx="23762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Маяковский, В. В. </a:t>
            </a:r>
          </a:p>
          <a:p>
            <a:pPr algn="just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Сочинения в 2-х т. Т.1. Я сам стихотворения. Мое открытие Америки / В. В. Маяковский. - М. : Правда, 1987. - 768 с. 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advTm="10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11760" y="548680"/>
            <a:ext cx="655272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В.В. Маяковский с первых шагов в литературе жадно, настойчиво, непрерывно искал контакт своего стиха с сердцем человека улицы, большого массового читателя своего времени. До революции это удавалось с трудом. Противостояние между ним и слушателем доходило до выкриков из толпы: «Маяковский, когда Вы застрелитесь?», он отвечал, окончив выступление: «А теперь желающие получить в морду могут становиться в очередь».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Октябрьскую революцию поэт принял восторженно. Если старому миру он крикнул четырежды «долой!» (поэма «Облако в штанах», 1915), то революции он воскликнул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: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«Четырежды славься, благословенная!». С Октября 1917 года начинается новый этап в его творчестве, резко меняется тональность его стихов. Вместо трагического мироощущения футуристического периода теперь доминирующим пафосом его поэзии становится оптимизм и героика. Он становится официальным поэтом революции. 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О судьбе и творчестве читайте в предлагаемом учебном пособии</a:t>
            </a:r>
            <a:endParaRPr lang="ru-RU" sz="1400" dirty="0" smtClean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074" name="Picture 2" descr="D:\Агафонова\про.jpg"/>
          <p:cNvPicPr>
            <a:picLocks noChangeAspect="1" noChangeArrowheads="1"/>
          </p:cNvPicPr>
          <p:nvPr/>
        </p:nvPicPr>
        <p:blipFill>
          <a:blip r:embed="rId2" cstate="print"/>
          <a:srcRect l="42511" t="35795" r="2680" b="-226"/>
          <a:stretch>
            <a:fillRect/>
          </a:stretch>
        </p:blipFill>
        <p:spPr bwMode="auto">
          <a:xfrm>
            <a:off x="323528" y="692696"/>
            <a:ext cx="1656184" cy="256994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7504" y="3284984"/>
            <a:ext cx="22322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Русская литература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XIX-XX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веков: В 2 т. Т.2. : Русская литература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XX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века. Литературоведческий словарь. Учеб.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пособ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. для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поступ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. В МГУ им. М.В. Ломоносова / сост. И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науч.ред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. Б.С. Бугров, М.М. Голубков. – М. : Аспект Пресс, 2000. – С. 105-120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advTm="10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83768" y="548680"/>
            <a:ext cx="6408712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Мой стих / трудом /громаду лет прорвёт /и явится / </a:t>
            </a:r>
          </a:p>
          <a:p>
            <a:pPr indent="432000"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весомо, / грубо, / зримо, / как в наши дни / вошёл водопровод / </a:t>
            </a:r>
          </a:p>
          <a:p>
            <a:pPr indent="432000"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сработанный / ещё рабами Рима.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Сегодня, в период осмысления и переосмысления истории России и её культуры, в период становления гражданского общества, интерес к творчеству и жизни Маяковского вполне естественен. 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Предлагаемая книга знакомит читателей с памятными местами Санкт-Петербурга, где жил, работал, бывал, встречался с друзьями В.В.  Маяковский, рассказывает о роли города в жизни и творчестве поэта. На основе изучения опубликованных работ, архивных источников, многочисленных воспоминаний родных и друзей поэта, его современников авторы данной книги установили новые адреса и даты, выявили новые и уточнили уже известные факты и события, связанные с жизнью Маяковского в Петербурге-Петрограде-Ленинграде. Книга является биографическо-краеведческим путеводителем</a:t>
            </a:r>
            <a:endParaRPr lang="ru-RU" dirty="0" smtClean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indent="432000" algn="ctr"/>
            <a:endParaRPr lang="ru-RU" sz="1400" dirty="0" smtClean="0">
              <a:solidFill>
                <a:schemeClr val="tx2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098" name="Picture 2" descr="D:\Агафонова\мая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210" y="692697"/>
            <a:ext cx="2078114" cy="331236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1520" y="4077072"/>
            <a:ext cx="208823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Вейс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, З.А., </a:t>
            </a:r>
            <a:r>
              <a:rPr lang="ru-RU" sz="1600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Гречнев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, В.Я.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С Маяковским по Санкт-Петербургу / З.А.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Вейс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, В.Я.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Гречнев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; худ. Л.А.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Яценко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. – СПб, 1993. – 229 с. : ил.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advTm="1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Агафонова\революц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323528" y="804566"/>
            <a:ext cx="4536504" cy="334451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860032" y="836712"/>
            <a:ext cx="3960440" cy="3240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Cambria Math" pitchFamily="18" charset="0"/>
                <a:cs typeface="Tahoma" pitchFamily="34" charset="0"/>
              </a:rPr>
              <a:t>Вдумаемся в значение революции как социально-исторического и одновременно эстетического явления для искусства.</a:t>
            </a:r>
          </a:p>
          <a:p>
            <a:pPr indent="360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Cambria Math" pitchFamily="18" charset="0"/>
                <a:cs typeface="Tahoma" pitchFamily="34" charset="0"/>
              </a:rPr>
              <a:t> Представим себе возбужденный до самых своих глубин народ, выведенный из колеи будничной жизни грозным социальным катаклизмом. 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ahoma" pitchFamily="34" charset="0"/>
              <a:ea typeface="Cambria Math" pitchFamily="18" charset="0"/>
              <a:cs typeface="Tahom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4149080"/>
            <a:ext cx="82089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Cambria Math" pitchFamily="18" charset="0"/>
                <a:cs typeface="Tahoma" pitchFamily="34" charset="0"/>
              </a:rPr>
              <a:t>Внезапно родившиеся и еще не сложившиеся заново «узы порядка и законов». Человек, высвобожденный из-под жесткой опеки обстоятельств и жизненных условий, и вставший перед категорической необходимостью выбора и действия. Великая историческая задача, цементирующая характеры, смысл и цель всему этому движению. Героическое состояние мира! 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ahoma" pitchFamily="34" charset="0"/>
              <a:ea typeface="Cambria Math" pitchFamily="18" charset="0"/>
              <a:cs typeface="Tahoma" pitchFamily="34" charset="0"/>
            </a:endParaRPr>
          </a:p>
        </p:txBody>
      </p:sp>
    </p:spTree>
  </p:cSld>
  <p:clrMapOvr>
    <a:masterClrMapping/>
  </p:clrMapOvr>
  <p:transition advTm="10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620689"/>
            <a:ext cx="56166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32000" algn="ctr"/>
            <a:r>
              <a:rPr lang="ru-RU" sz="3600" b="1" dirty="0" smtClean="0">
                <a:solidFill>
                  <a:srgbClr val="1F497D">
                    <a:lumMod val="75000"/>
                  </a:srgbClr>
                </a:solidFill>
                <a:latin typeface="Tahoma" pitchFamily="34" charset="0"/>
                <a:cs typeface="Tahoma" pitchFamily="34" charset="0"/>
              </a:rPr>
              <a:t>МАРИНА ИВАНОВНА ЦВЕТАЕВА</a:t>
            </a:r>
            <a:endParaRPr lang="ru-RU" sz="3600" b="1" dirty="0">
              <a:solidFill>
                <a:srgbClr val="1F497D">
                  <a:lumMod val="75000"/>
                </a:srgbClr>
              </a:solidFill>
              <a:latin typeface="Tahoma" pitchFamily="34" charset="0"/>
              <a:cs typeface="Tahoma" pitchFamily="34" charset="0"/>
            </a:endParaRPr>
          </a:p>
          <a:p>
            <a:pPr lvl="0" indent="432000" algn="just"/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itchFamily="34" charset="0"/>
                <a:cs typeface="Tahoma" pitchFamily="34" charset="0"/>
              </a:rPr>
              <a:t>Родилась: 26 сентября (8 октября) 1892 г. в Москве, </a:t>
            </a:r>
          </a:p>
          <a:p>
            <a:pPr lvl="0" indent="432000" algn="just"/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itchFamily="34" charset="0"/>
                <a:cs typeface="Tahoma" pitchFamily="34" charset="0"/>
              </a:rPr>
              <a:t>Умерла: 31 августа 1941г. в г. Елабуге, Татарская АССР</a:t>
            </a:r>
            <a:endParaRPr lang="ru-RU" b="1" dirty="0">
              <a:solidFill>
                <a:srgbClr val="1F497D">
                  <a:lumMod val="75000"/>
                </a:srgb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03848" y="3336081"/>
            <a:ext cx="568863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32000" algn="just"/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Отец - Иван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Владимирович Цветаев,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— профессор Московского университета, известный филолог и искусствовед;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дальнейшем -  директор </a:t>
            </a:r>
            <a:r>
              <a:rPr lang="ru-RU" b="1" dirty="0" err="1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Румянцевского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музея и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основатель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Музея изящных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искусств.</a:t>
            </a:r>
          </a:p>
          <a:p>
            <a:pPr lvl="0" indent="432000" algn="just"/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Мать 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Мария Александровна Цветаева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урождённая </a:t>
            </a:r>
            <a:r>
              <a:rPr lang="ru-RU" b="1" dirty="0" err="1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Мейн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1868—1906) — вторая жена Ивана Владимировича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Цветаева.</a:t>
            </a:r>
          </a:p>
          <a:p>
            <a:pPr indent="432000" algn="just"/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 Марины были младшая сестра Анастасия, единокровные брат Андрей и сестра Валерия</a:t>
            </a:r>
            <a:endParaRPr lang="ru-RU" dirty="0" smtClean="0">
              <a:solidFill>
                <a:prstClr val="black"/>
              </a:solidFill>
            </a:endParaRPr>
          </a:p>
          <a:p>
            <a:pPr lvl="0" algn="just"/>
            <a:endParaRPr lang="ru-RU" b="1" dirty="0">
              <a:solidFill>
                <a:srgbClr val="1F497D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endParaRPr lang="ru-RU" b="1" dirty="0">
              <a:solidFill>
                <a:srgbClr val="1F497D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7" name="Picture 3" descr="D:\Агафонова с виртуалкой\родители цветаево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52936"/>
            <a:ext cx="2688299" cy="20162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Агафонова с виртуалкой\Марина_Цветаев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36" t="2630" r="4738" b="23226"/>
          <a:stretch/>
        </p:blipFill>
        <p:spPr bwMode="auto">
          <a:xfrm>
            <a:off x="6139234" y="764705"/>
            <a:ext cx="2105174" cy="23858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Агафонова с виртуалкой\с сестрой Анастасией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683" t="3852" r="8408" b="12093"/>
          <a:stretch/>
        </p:blipFill>
        <p:spPr bwMode="auto">
          <a:xfrm>
            <a:off x="552380" y="4869160"/>
            <a:ext cx="2518625" cy="17936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0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764704"/>
            <a:ext cx="871296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Первые стихи Марина написала в шестилетнем возрасте, не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только на русском, но и на французском и немецком языках.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1899—1902 гг. Цветаева училась в Музыкальном Общедоступном училище В. Ю.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Зограф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-Плаксиной в классе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фортепиано. В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1901—1902 гг.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Четвёртой женской гимназии. 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Осенью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1902 г. из-за обнаруженного у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мамы туберкулёза семья переезжает на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Итальянскую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Ривьеру. В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1903—1904 гг.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Марина училась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 французском пансионе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Лозанне, в 1904—1905 гг. — в пансионе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Фрайбурге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конце лета 1905 г. Цветаевы вернулись в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Россию, в Ялту, затем в 1906 едут в 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Тарус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где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июля мама М. Цветаевой скончалась 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сентябре 1906 г. Цветаева поступила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четвёртый класс женской гимназии им. В. П. фон Дервиз, из которой через полгода была исключена за свободомыслие и дерзость. Не прижилась она и в гимназии А. С. Алфёровой. В сентябре 1908 г. поступила в шестой класс частной женской гимназии М. Т.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Брюхоненко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которую и окончила через два года.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Летом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1909 г. Цветаева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едет в Париж, где изучает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летний университетский курс по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старофранцузской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литературе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advTm="10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20688"/>
            <a:ext cx="64087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мае 1911 г., гостя в доме Волошина в Коктебеле, Цветаева познакомилась с Сергеем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Эфроном (русский публицист, литератор, офицер Белой армии, агент КНВД; репрессирован и расстрелян в августе 1941 г). 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 января 1912 г. они обвенчались в церкви Рождества Христова в Большом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Палашёвском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переулке. В сентябре того же года у Марины и Сергея родилась дочь Ариадна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(«Аля», дважды судимая, обвинялась в шпионаже, 15 лет в лагерях и ссылках, умерла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обширного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инфаркта в 1975 году). </a:t>
            </a:r>
          </a:p>
        </p:txBody>
      </p:sp>
      <p:pic>
        <p:nvPicPr>
          <p:cNvPr id="2050" name="Picture 2" descr="D:\Агафонова с виртуалкой\Marina_Tsvetaeva_by_Max_Voloshin_191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64" t="9772"/>
          <a:stretch/>
        </p:blipFill>
        <p:spPr bwMode="auto">
          <a:xfrm>
            <a:off x="6804248" y="634708"/>
            <a:ext cx="2088232" cy="2866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80112" y="3861048"/>
            <a:ext cx="33843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32000" algn="just"/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браке М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Цветаевой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С. Эфрона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родятся еще 2 детей – дочь Ирина (1917 г.р., умерла от голода в возрасте 3 лет в приюте </a:t>
            </a:r>
            <a:r>
              <a:rPr lang="ru-RU" b="1" dirty="0" err="1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г.Кунцево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и сын Георгий – («</a:t>
            </a:r>
            <a:r>
              <a:rPr lang="ru-RU" b="1" dirty="0" err="1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Мур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», род. 01.02.1925, погиб  в июле 1944 г. на фронте в Белоруссии)</a:t>
            </a:r>
          </a:p>
        </p:txBody>
      </p:sp>
      <p:pic>
        <p:nvPicPr>
          <p:cNvPr id="2052" name="Picture 4" descr="D:\Агафонова с виртуалкой\img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677" t="31101" r="8828" b="14936"/>
          <a:stretch/>
        </p:blipFill>
        <p:spPr bwMode="auto">
          <a:xfrm>
            <a:off x="380677" y="4005064"/>
            <a:ext cx="5199435" cy="2520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04248" y="3501008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М. Цветаева , 1911</a:t>
            </a:r>
            <a:endParaRPr lang="ru-RU" sz="1400" i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advTm="10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Агафонова с виртуалкой\София_Парнок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599" t="2007" r="11803" b="32396"/>
          <a:stretch/>
        </p:blipFill>
        <p:spPr bwMode="auto">
          <a:xfrm>
            <a:off x="7596336" y="2780929"/>
            <a:ext cx="1300040" cy="15121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3768" y="688628"/>
            <a:ext cx="64807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32000" algn="just"/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октябре 1914 г. Цветаева познакомилась с поэтессой и переводчицей Софией </a:t>
            </a:r>
            <a:r>
              <a:rPr lang="ru-RU" b="1" dirty="0" err="1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Парнок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их романтические отношения продолжались до 1916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года. Это её поэтесса посвятила цикл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стихов «Подруга». Цветаева и </a:t>
            </a:r>
            <a:r>
              <a:rPr lang="ru-RU" b="1" dirty="0" err="1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Парнок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расстались в 1916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году,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Марина вернулась к мужу Сергею Эфрону. Отношения с </a:t>
            </a:r>
            <a:r>
              <a:rPr lang="ru-RU" b="1" dirty="0" err="1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Парнок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Цветаева охарактеризовала как «первую катастрофу в своей жизни». </a:t>
            </a:r>
            <a:endParaRPr lang="ru-RU" b="1" dirty="0" smtClean="0">
              <a:solidFill>
                <a:srgbClr val="1F497D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 descr="D:\Агафонова с виртуалкой\цветаева с эфроно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2040239" cy="20402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308304" y="4283804"/>
            <a:ext cx="1656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</a:t>
            </a:r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С. </a:t>
            </a:r>
            <a:r>
              <a:rPr lang="ru-RU" sz="1400" i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Парнок</a:t>
            </a:r>
            <a:endParaRPr lang="ru-RU" sz="1400" i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708920"/>
            <a:ext cx="2215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С. Эфрон и М. Цветаева</a:t>
            </a:r>
            <a:endParaRPr lang="ru-RU" sz="1400" i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2970818"/>
            <a:ext cx="74168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революцию Эфрон занял сторону белых и уехал воевать на Дон к генералу Корнилову. Оставшись с детьми в страшной революционной Москве, Марина переживает очередной роман – с театром и с актерами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Вахтанговской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студии.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Сонечка </a:t>
            </a:r>
            <a:r>
              <a:rPr lang="ru-RU" b="1" dirty="0" err="1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Голлидэй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которую Марина называла </a:t>
            </a:r>
            <a:r>
              <a:rPr lang="ru-RU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«моя маленькая»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Володя Алексеев, вскоре без вести пропавший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3" y="4627002"/>
            <a:ext cx="87849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фронтах Гражданской войны, красавец Юрий Завадский, </a:t>
            </a:r>
            <a:r>
              <a:rPr lang="ru-RU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«комедиант»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ее стихов… Она была очень влюбчивая, и перечислять всех, с кем у Марины была любовь – хотя бы только в письмах, – заняло бы много места. При этом Марина не видела реального человека, а придумывала его, восхищаясь своим созданием. Тем острее пронзала ее боль от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разочарования, «катастрофа»…</a:t>
            </a:r>
            <a:endParaRPr lang="ru-RU" b="1" dirty="0">
              <a:solidFill>
                <a:srgbClr val="1F497D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advTm="10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548680"/>
            <a:ext cx="70567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Революция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военное время, голод и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страх,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смерть второй дочери.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Четыре года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 вести о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судьбе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мужа. Когда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писатель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И. Эренбург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нашел Сергея за границей и передал Марине письмо от него, она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едет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 нему!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Берлине, в  ожидании встречи с мужем, влюбляется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издателя Абрама Вишняка. Из Берлина семья переехала в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Чехию, где она влюбляется в друга мужа - К.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Родзевича. Письма к нему,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составили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целую книгу, но он её стихов не понимал и не ценил. 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indent="432000" algn="just"/>
            <a:endParaRPr lang="ru-RU" b="1" dirty="0" smtClean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indent="432000" algn="just"/>
            <a:endParaRPr lang="ru-RU" b="1" dirty="0">
              <a:solidFill>
                <a:srgbClr val="1F497D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indent="432000" algn="just"/>
            <a:endParaRPr lang="ru-RU" b="1" dirty="0" smtClean="0">
              <a:solidFill>
                <a:srgbClr val="1F497D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70" y="692696"/>
            <a:ext cx="1634334" cy="1897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4155" y="2564904"/>
            <a:ext cx="17235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Сергей и Ариадна </a:t>
            </a:r>
          </a:p>
          <a:p>
            <a:pPr lvl="0"/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Эфрон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996952"/>
            <a:ext cx="871296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«Марина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рвется к смерти. Земля давно ушла из-под ее ног, –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писал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С. Эфрон М. Волошину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Она об этом говорит непрерывно. Она вернулась. Все ее мысли с другим. Сейчас живет стихами к нему. По отношению ко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мне слепость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абсолютная. Я одновременно и спасательный круг, и жернов на шее. Жизнь моя сплошная пытка. Тягостное одиночество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вдвоем».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 лет за границей, 7 из них – в нищете. В 1937 Ариадна первая переезжает в Россию, тогда же из Франции бежит Эфрон, а в 1939 и Марина с сыном Георгием, чтобы дать ему Родину. В августе 1939 арестуют Ариадну (15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лет заключения и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ссылки,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реабилитирована в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1955), в октябре -  Эфрона (расстреляют в октябре 1941). М. Цветаева повесится 31 августа 1941-го.</a:t>
            </a:r>
          </a:p>
          <a:p>
            <a:pPr indent="432000" algn="just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Мурлыга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 Прости меня, но дальше было бы хуже. Я тяжело больна, это уже не я. Люблю тебя безумно. Пойми, что я больше не могла жить. Передай папе и Але — если увидишь — что любила их до последней минуты и объясни, что попала в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тупик»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advTm="10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09952" y="620688"/>
            <a:ext cx="5554536" cy="5832648"/>
          </a:xfrm>
        </p:spPr>
        <p:txBody>
          <a:bodyPr>
            <a:noAutofit/>
          </a:bodyPr>
          <a:lstStyle/>
          <a:p>
            <a:pPr indent="432000" algn="just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Неприкаянной оставалась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душа Марины 50 лет. Православие отпевание самоубийц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запрещает. В 1990г. по прошению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 патриарху группы верующих, включая сестру Анастасию Цветаеву и диакона Андрея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Кураева патриарх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Алексий II дал благословение на отпевание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Цветаевой, которое состоялось в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день пятидесятилетия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её кончины в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московском храме Вознесения Господня у Никитских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ворот.</a:t>
            </a:r>
          </a:p>
          <a:p>
            <a:pPr indent="432000" algn="just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данной статье ведется литературное расследование в защиту одной из книг Марины Цветаевой. Наталья Гвелесиани раскрывает тайны известного поэта Серебряного века в своей книге «Путь неприкаянной души». Это книга про жизнь Марины Цветаевой: про мужа, про детей, про окружающих ее людей, про вечное веселье, про вечную любовь, про Родину, которая не одна, про петлю, которая одна, про стихи и не стихи </a:t>
            </a:r>
            <a:endParaRPr lang="ru-RU" sz="18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218" name="Picture 2" descr="C:\Documents and Settings\sorokina_an\Рабочий стол\скан Еглевская\цветаева - 0001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111" b="6501"/>
          <a:stretch>
            <a:fillRect/>
          </a:stretch>
        </p:blipFill>
        <p:spPr bwMode="auto">
          <a:xfrm>
            <a:off x="323528" y="764704"/>
            <a:ext cx="2501331" cy="327760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219" name="Picture 3" descr="C:\Documents and Settings\sorokina_an\Рабочий стол\скан Еглевская\цветаева - 0002.tif"/>
          <p:cNvPicPr>
            <a:picLocks noChangeAspect="1" noChangeArrowheads="1"/>
          </p:cNvPicPr>
          <p:nvPr/>
        </p:nvPicPr>
        <p:blipFill>
          <a:blip r:embed="rId3" cstate="print"/>
          <a:srcRect l="1852" t="8032" r="7407"/>
          <a:stretch>
            <a:fillRect/>
          </a:stretch>
        </p:blipFill>
        <p:spPr bwMode="auto">
          <a:xfrm>
            <a:off x="1394762" y="1916832"/>
            <a:ext cx="2015190" cy="2825402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07505" y="4820958"/>
            <a:ext cx="32403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Марина Цветаева: «Моим стихам, как драгоценным винам, настанет свой черед…» // Новая библиотека. – 2013. - №23-24. – С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. 11-25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sorokina_an\Рабочий стол\скан Еглевская\цветаева - 0009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20" r="28971" b="27627"/>
          <a:stretch>
            <a:fillRect/>
          </a:stretch>
        </p:blipFill>
        <p:spPr bwMode="auto">
          <a:xfrm>
            <a:off x="251520" y="692696"/>
            <a:ext cx="2074705" cy="2976837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251520" y="3717032"/>
            <a:ext cx="2016224" cy="1584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Швейцер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В.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Быт и Бытие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Марины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Цветаевой / В.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Швейцер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. - М.: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Интерпринт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, 1992. - 544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с.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83768" y="548680"/>
            <a:ext cx="6480720" cy="624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Цветаева была наделена особенностью, так свойственной чутким душам поэтов – предвидением и покорностью судьбе. Уезжая из Франции в Советский Союз в 1939 году, она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предчувствовала: ее ждет катастрофа, гибель, но сделать ничего не могла. Поехала за мужем и дочерью,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обреченно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покорясь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судьбе. С началом войны она долго не решалась эвакуироваться, несколько раз меняла решения, колебалась, но все же уехала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Елабугу с сыном. Зная, что обречена влачить жизнь без работы, без средств к существованию, без дома. Как пророчество её строки: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«Поглотила любимых пучина, и разграблен родительский дом…».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0"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Представленная книга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жизни и творчестве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Марины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Ивановны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Цветаевой –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итог длительной собирательской и исследовательской работы автора. Многие материалы, составившие книгу, публикуются впервые. 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indent="432000" algn="just">
              <a:spcBef>
                <a:spcPct val="20000"/>
              </a:spcBef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Автор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книги – В.А.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Швейцер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родилась в Москве, окончила филологический факультет МГУ. В настоящее время живет в США</a:t>
            </a:r>
          </a:p>
        </p:txBody>
      </p:sp>
    </p:spTree>
  </p:cSld>
  <p:clrMapOvr>
    <a:masterClrMapping/>
  </p:clrMapOvr>
  <p:transition advTm="10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548680"/>
            <a:ext cx="619268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32000" algn="just"/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 вот ещё просто мистический факт. Собираясь в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эвакуацию в город Елабуга, что в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Татарстане, нужно было взять самое необходимое.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Упаковывать вещи ей помогал Борис Пастернак. Он принёс верёвку, чтобы перевязать чемодан, и, заверяя в её крепости, пошутил: </a:t>
            </a:r>
            <a:r>
              <a:rPr lang="ru-RU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«Верёвка всё выдержит, хоть вешайся».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Впоследствии ему передали, что именно на ней Цветаева в Елабуге и повесилась. </a:t>
            </a:r>
            <a:endParaRPr lang="ru-RU" b="1" dirty="0" smtClean="0">
              <a:solidFill>
                <a:srgbClr val="1F497D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indent="432000" algn="just"/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через несколько месяцев был расстрелян Сергей Эфрон. Говорили, что это сделал лично Лаврентий Берия. Сбылось предсказание Марины: </a:t>
            </a:r>
            <a:r>
              <a:rPr lang="ru-RU" sz="1600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«Так </a:t>
            </a:r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вдвоем и канем в ночь: </a:t>
            </a:r>
            <a:r>
              <a:rPr lang="ru-RU" sz="1600" dirty="0" err="1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Одноколыбельники</a:t>
            </a:r>
            <a:r>
              <a:rPr lang="ru-RU" sz="1600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». </a:t>
            </a:r>
          </a:p>
          <a:p>
            <a:pPr lvl="0" indent="432000" algn="just"/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Она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вообще многое предсказывала и о многом знала заранее. И свой трагический конец предчувствовала давно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lvl="0" indent="432000" algn="just"/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Сколько еще пророчеств можно открыть у Цветаевой – известно станет только тому, кто возьмёт в руки томик её стихов и начнёт читать, проникаясь её творчеством, чувствуя и сострадая </a:t>
            </a:r>
            <a:endParaRPr lang="ru-RU" b="1" dirty="0">
              <a:solidFill>
                <a:srgbClr val="1F497D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30" t="938" r="1046" b="51025"/>
          <a:stretch/>
        </p:blipFill>
        <p:spPr bwMode="auto">
          <a:xfrm>
            <a:off x="251520" y="692696"/>
            <a:ext cx="2376265" cy="363404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4509120"/>
            <a:ext cx="23762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Цветаева,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М. И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. Лирика / М.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И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. Цветаева. - Ростов н/Д: Изд-во «Феникс», 1996. - 512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с.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advTm="10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92" r="2752" b="50622"/>
          <a:stretch/>
        </p:blipFill>
        <p:spPr bwMode="auto">
          <a:xfrm>
            <a:off x="323528" y="692696"/>
            <a:ext cx="2304255" cy="348345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4365104"/>
            <a:ext cx="24482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Воспоминания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о Марине Цветаевой: сборник /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сост. Л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. А. Мнухин, Л. М.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Турчинский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.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-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М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. :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Сов. писатель, 1992. - 592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с.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87824" y="692696"/>
            <a:ext cx="594015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«Единственная обязанность на земле человека – правда всего существа» – этот жизненный девиз М. Цветаевой получает убедительное подтверждение в запечатленных мемуаристами ключевых биографических эпизодах, поступках героини книги. В скрещении разнообразных свидетельств вырисовывается облик одного из крупнейших русских поэтов ХХ века. 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Особенно же ценно свидетельство самого близкого человека – дочери Ариадны. В книге приведены страницы из её воспоминаний о маме: портрет до мелких деталей в её внешности,  её привычки, привязанности и черты характера; здесь описан процесс рождения стиха, здесь рассказано о детстве Цветаевой, и даже глубже -  о влиянии её детства на всю жизнь поэтессы, о том, какой мамой она была сама; о её друзьях – поэтах и писателях. Книга содержит ценные свидетельства - семейные фотографии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advTm="10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599776"/>
            <a:ext cx="62646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32000" algn="ctr"/>
            <a:r>
              <a:rPr lang="ru-RU" sz="3600" b="1" dirty="0" smtClean="0">
                <a:solidFill>
                  <a:srgbClr val="1F497D">
                    <a:lumMod val="75000"/>
                  </a:srgbClr>
                </a:solidFill>
                <a:latin typeface="Tahoma" pitchFamily="34" charset="0"/>
                <a:cs typeface="Tahoma" pitchFamily="34" charset="0"/>
              </a:rPr>
              <a:t>БОРИС ЛЕОНИДОВИЧ ПАСТЕРНАК</a:t>
            </a:r>
            <a:endParaRPr lang="ru-RU" sz="3600" b="1" dirty="0">
              <a:solidFill>
                <a:srgbClr val="1F497D">
                  <a:lumMod val="75000"/>
                </a:srgbClr>
              </a:solidFill>
              <a:latin typeface="Tahoma" pitchFamily="34" charset="0"/>
              <a:cs typeface="Tahoma" pitchFamily="34" charset="0"/>
            </a:endParaRPr>
          </a:p>
          <a:p>
            <a:pPr lvl="0" indent="432000" algn="just"/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itchFamily="34" charset="0"/>
                <a:cs typeface="Tahoma" pitchFamily="34" charset="0"/>
              </a:rPr>
              <a:t>Родился: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itchFamily="34" charset="0"/>
                <a:cs typeface="Tahoma" pitchFamily="34" charset="0"/>
              </a:rPr>
              <a:t>29 января (10 февраля) 1890 г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itchFamily="34" charset="0"/>
                <a:cs typeface="Tahoma" pitchFamily="34" charset="0"/>
              </a:rPr>
              <a:t>. в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itchFamily="34" charset="0"/>
                <a:cs typeface="Tahoma" pitchFamily="34" charset="0"/>
              </a:rPr>
              <a:t>Москве. </a:t>
            </a:r>
            <a:endParaRPr lang="ru-RU" b="1" dirty="0">
              <a:solidFill>
                <a:srgbClr val="1F497D">
                  <a:lumMod val="75000"/>
                </a:srgbClr>
              </a:solidFill>
              <a:latin typeface="Tahoma" pitchFamily="34" charset="0"/>
              <a:cs typeface="Tahoma" pitchFamily="34" charset="0"/>
            </a:endParaRPr>
          </a:p>
          <a:p>
            <a:pPr lvl="0" indent="432000" algn="just"/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itchFamily="34" charset="0"/>
                <a:cs typeface="Tahoma" pitchFamily="34" charset="0"/>
              </a:rPr>
              <a:t>Умер: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itchFamily="34" charset="0"/>
                <a:cs typeface="Tahoma" pitchFamily="34" charset="0"/>
              </a:rPr>
              <a:t>30 мая 1960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itchFamily="34" charset="0"/>
                <a:cs typeface="Tahoma" pitchFamily="34" charset="0"/>
              </a:rPr>
              <a:t>в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itchFamily="34" charset="0"/>
                <a:cs typeface="Tahoma" pitchFamily="34" charset="0"/>
              </a:rPr>
              <a:t>Переделкино, Московская область</a:t>
            </a:r>
            <a:endParaRPr lang="ru-RU" b="1" dirty="0">
              <a:solidFill>
                <a:srgbClr val="1F497D">
                  <a:lumMod val="75000"/>
                </a:srgb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1141" y="461585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1026" name="Picture 2" descr="D:\Агафонова с виртуалкой\4229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794434"/>
            <a:ext cx="2016224" cy="30346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Агафонова с виртуалкой\Безымянны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2936"/>
            <a:ext cx="2592288" cy="27967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15816" y="3861048"/>
            <a:ext cx="60486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Отец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— художник, академик Петербургской Академии художеств Леонид Осипович (Исаак Иосифович)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Пастернак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Мать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— пианистка Розалия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Исидоровна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Пастернак (урождённая Кауфман, 1868—1939), переехали в Москву из Одессы в 1889 году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5517232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Кроме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старшего, Бориса, в семье Пастернаков родились Александр (1893—1982), Жозефина (1900—1993) и Лидия (1902—1989)</a:t>
            </a:r>
            <a:endParaRPr lang="ru-RU" dirty="0"/>
          </a:p>
        </p:txBody>
      </p:sp>
    </p:spTree>
  </p:cSld>
  <p:clrMapOvr>
    <a:masterClrMapping/>
  </p:clrMapOvr>
  <p:transition advTm="10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Агафонова\1b76da409d98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692696"/>
            <a:ext cx="3598937" cy="234204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51520" y="755412"/>
            <a:ext cx="51845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Cambria Math" pitchFamily="18" charset="0"/>
                <a:cs typeface="Tahoma" pitchFamily="34" charset="0"/>
              </a:rPr>
              <a:t>С какой стороны увидит это общественное состояние писатель? Что окажется ближе его мировосприятию, его творческим устремлениям? Сможет ли он охватить всю эту громадную картину, или же в его произведении получат живое отражение какие-то отдельные его штрихи, стороны,  грани?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970818"/>
            <a:ext cx="878497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Cambria Math" pitchFamily="18" charset="0"/>
                <a:cs typeface="Tahoma" pitchFamily="34" charset="0"/>
              </a:rPr>
              <a:t>Возникла суровая необходимость понять «страшный мир» (А. Блок) в каких-то иных, неизвестных дотоле измерениях. 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Tahoma" pitchFamily="34" charset="0"/>
              <a:ea typeface="Cambria Math" pitchFamily="18" charset="0"/>
              <a:cs typeface="Tahoma" pitchFamily="34" charset="0"/>
            </a:endParaRPr>
          </a:p>
          <a:p>
            <a:pPr indent="360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Cambria Math" pitchFamily="18" charset="0"/>
                <a:cs typeface="Tahoma" pitchFamily="34" charset="0"/>
              </a:rPr>
              <a:t>Влияние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Cambria Math" pitchFamily="18" charset="0"/>
                <a:cs typeface="Tahoma" pitchFamily="34" charset="0"/>
              </a:rPr>
              <a:t>истории проявилось в литературе своеобразно: кто-то из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Cambria Math" pitchFamily="18" charset="0"/>
                <a:cs typeface="Tahoma" pitchFamily="34" charset="0"/>
              </a:rPr>
              <a:t>писателей отрицательно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Cambria Math" pitchFamily="18" charset="0"/>
                <a:cs typeface="Tahoma" pitchFamily="34" charset="0"/>
              </a:rPr>
              <a:t>отнесся к разрушительной социальной борьбе, кто-то,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Cambria Math" pitchFamily="18" charset="0"/>
                <a:cs typeface="Tahoma" pitchFamily="34" charset="0"/>
              </a:rPr>
              <a:t>приветствовавший революцию вначале,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Cambria Math" pitchFamily="18" charset="0"/>
                <a:cs typeface="Tahoma" pitchFamily="34" charset="0"/>
              </a:rPr>
              <a:t>очень скоро ощутил разрыв своих идеалов с реальным ходом событий.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Cambria Math" pitchFamily="18" charset="0"/>
                <a:cs typeface="Tahoma" pitchFamily="34" charset="0"/>
              </a:rPr>
              <a:t>Но именно в напряженной атмосфере общественных катаклизмов с новой силой привлекли художников вечные проблемы: путей России и всего мира, судеб народа и личности, исхода столкновений культуры и стихии, смысла жизни, возможностей человека, сущности искусства… </a:t>
            </a:r>
          </a:p>
          <a:p>
            <a:pPr indent="360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Cambria Math" pitchFamily="18" charset="0"/>
                <a:cs typeface="Tahoma" pitchFamily="34" charset="0"/>
              </a:rPr>
              <a:t>Проникновение в эти сферы бытия, неповторимое в произведениях каждой творческой индивидуальности и стало ответом на «зовы» исторической эпохи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Tm="10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6024" y="620688"/>
            <a:ext cx="87484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Семья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Пастернака поддерживала дружбу с известными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художниками - И.И. Левитаном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М.В.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Нестеровым,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В.Д.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Поленовым,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С. Ивановым, Н.Н. </a:t>
            </a:r>
            <a:r>
              <a:rPr lang="ru-RU" b="1" dirty="0" err="1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доме бывали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писатели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в том числе и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Л.Н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Толстой; устраивались небольшие музыкальные выступления, в которых принимали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участие композиторы С.В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Рахманинов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А.Н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Скрябин. В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лет, под влиянием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Скрябина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Пастернак увлёкся музыкой, которой занимался в течение шести лет (сохранились его две прелюдии и соната для фортепиано). </a:t>
            </a:r>
            <a:endParaRPr lang="ru-RU" b="1" dirty="0" smtClean="0">
              <a:solidFill>
                <a:srgbClr val="1F497D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432000" algn="just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419872" y="2852936"/>
            <a:ext cx="5544616" cy="3816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32000" algn="just"/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1901 год Пастернак поступил сразу во второй класс 5-й московской гимназии (ныне московская школа № 91). В 1908 году, одновременно с подготовкой к выпускным экзаменам в гимназии, под руководством Ю.Д. </a:t>
            </a:r>
            <a:r>
              <a:rPr lang="ru-RU" b="1" dirty="0" err="1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Энгеля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Р.М. Глиэра готовился к экзамену по курсу композиторского факультета Московской консерватории. Пастернак окончил гимназию с золотой медалью и всеми высшими баллами, кроме закона Божьего, от которого был освобождён из-за еврейского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происхождения</a:t>
            </a:r>
            <a:endParaRPr lang="ru-RU" b="1" dirty="0">
              <a:solidFill>
                <a:srgbClr val="1F497D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5301208"/>
            <a:ext cx="31683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i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Борис (слева) и Александр Пастернак (справа). Портрет работы отца, Леонида </a:t>
            </a:r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Осиповича</a:t>
            </a:r>
            <a:endParaRPr lang="ru-RU" sz="1400" dirty="0"/>
          </a:p>
        </p:txBody>
      </p:sp>
      <p:pic>
        <p:nvPicPr>
          <p:cNvPr id="3074" name="Picture 2" descr="D:\Агафонова с виртуалкой\Pasternak_boris_ale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48" y="3212976"/>
            <a:ext cx="3123424" cy="20882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0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548680"/>
            <a:ext cx="59766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примеру родителей Пастернак стремился во всём «дойти до самой сути, в работе, в поисках пути». В.Ф. </a:t>
            </a:r>
            <a:r>
              <a:rPr lang="ru-RU" b="1" dirty="0" err="1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Асмус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отмечал, что «ничто не было так чуждо Пастернаку, как совершенство наполовину». Поэтому,  из-за отсутствия музыкального слуха, после ряда колебаний, Пастернак отказался от карьеры профессионального музыканта и композитора.</a:t>
            </a:r>
          </a:p>
          <a:p>
            <a:pPr indent="432000" algn="just"/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1908 году поступил на юридический факультет Московского университета, а в 1909 году, по совету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А.Н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Скрябина, перевелся на философское отделение историко-филологического факультета Московского университета. </a:t>
            </a:r>
            <a:endParaRPr lang="ru-RU" dirty="0"/>
          </a:p>
        </p:txBody>
      </p:sp>
      <p:pic>
        <p:nvPicPr>
          <p:cNvPr id="2050" name="Picture 2" descr="D:\Агафонова с виртуалкой\BORIS_BESIDE_THE_BALTIC_AT_MEREKULE,_1910_by_L.Pasterna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600" y="692696"/>
            <a:ext cx="2599871" cy="32403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56176" y="3861048"/>
            <a:ext cx="27363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</a:t>
            </a:r>
            <a:r>
              <a:rPr lang="ru-RU" sz="1400" i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Пастернак в 1910 году на </a:t>
            </a:r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картине  отца Л. Пастернака</a:t>
            </a:r>
            <a:endParaRPr lang="ru-RU" sz="1400" i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4437112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32000" algn="just"/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Летом 1912 года изучал философию в </a:t>
            </a:r>
            <a:r>
              <a:rPr lang="ru-RU" b="1" dirty="0" err="1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Марбургском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университете в Германии у главы </a:t>
            </a:r>
            <a:r>
              <a:rPr lang="ru-RU" b="1" dirty="0" err="1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марбургской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неокантианской школы профессора Германа </a:t>
            </a:r>
            <a:r>
              <a:rPr lang="ru-RU" b="1" dirty="0" err="1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Когена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который советовал Пастернаку продолжить карьеру философа в Германии. В 1912 году Б. Л. Пастернак окончил Московский университет. За дипломом Пастернак не явился. Диплом за № 20974 сохранился в архиве Московского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университета. В начале 1913 года он пробует силы в качестве философа, затем входит в одну из множества литературных групп -  «Центрифуга»</a:t>
            </a:r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advTm="10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55776" y="548680"/>
            <a:ext cx="640871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Первые стихи (1913) автор больше ни в один из сборников не включал. Об издании первой книги стихов «Близнец в тучах» (1914) автор сожалел.  Вторая книга стихов «Поверх барьеров» (1917) вышла с цензурными изъятиями еще до Октябрьской революции. Лишь свою третью книгу «Сестра моя — жизнь», написанную в 1917-м и изданную чуть позже, он считал началом своего «пробуждения». 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После Октябрьской революции поэт испытывает редкостный душевный подъём и  целиком отдаётся литературной деятельности. Определилась его роль в советской литературе: Пастернак — это своего рода Маяковский, который не пошёл на площадь вытрясать из себя личность в угоду пролетариату, а, проживая события исторической значимости революционных канунов,  старался внимательно наблюдать за своими ощущениями и передавать их с максимальной точностью.  Подробнее читайте в работе исследователя русской поэзии профессора Л.А. Озерова «О Борисе Пастернаке»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050" name="Picture 2" descr="D:\Агафонова с виртуалкой\Скан Агафонова\озеров1.jpeg"/>
          <p:cNvPicPr>
            <a:picLocks noChangeAspect="1" noChangeArrowheads="1"/>
          </p:cNvPicPr>
          <p:nvPr/>
        </p:nvPicPr>
        <p:blipFill>
          <a:blip r:embed="rId2" cstate="print"/>
          <a:srcRect l="2145" t="13650" r="980" b="12234"/>
          <a:stretch>
            <a:fillRect/>
          </a:stretch>
        </p:blipFill>
        <p:spPr bwMode="auto">
          <a:xfrm>
            <a:off x="251520" y="692696"/>
            <a:ext cx="2232248" cy="288032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51520" y="3573016"/>
            <a:ext cx="2160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Озеров, Л.А.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О Борисе Пастернаке / Л.А. Озеров. – М. : Знание, 1990. – 64 с.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advTm="10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9832" y="737984"/>
            <a:ext cx="5904656" cy="5859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По «Сестре» очень точно можно представить (не на уровне фактов, но обоняния, осязания и прочего), чем было лето 1917-го. </a:t>
            </a:r>
          </a:p>
          <a:p>
            <a:pPr indent="432000" algn="just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Милиционером зажат /В кулак, как он дёргает жабрами, /И горлом, и глазом, назад,  / По-рыбьи, наискось задранным! / О, верь игре моей, и верь/ Гремящей вслед тебе мигрени! /Так гневу дня судьба гореть / Дичком в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черешенной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коре.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Пастернак был и поэтом, и обычным человеком. Говорил и о восстаниях, и о том, как тяжёл разрыв с любимой. Гениальным мастером стиха и гражданином, которому надо ещё и просто жить. Какое-то время обе эти роли успешно уживались в нём — молодость!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Любителям поэзии предлагается подарочное издание избранных стихов Б. Пастернака. А специально выполненные для этой книги работы фотографа А. Галкина создают обрамление почти зримым образам лирики поэта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26" name="Picture 2" descr="D:\Агафонова с виртуалкой\пастренак.jpg"/>
          <p:cNvPicPr>
            <a:picLocks noChangeAspect="1" noChangeArrowheads="1"/>
          </p:cNvPicPr>
          <p:nvPr/>
        </p:nvPicPr>
        <p:blipFill>
          <a:blip r:embed="rId2" cstate="print"/>
          <a:srcRect r="52840"/>
          <a:stretch>
            <a:fillRect/>
          </a:stretch>
        </p:blipFill>
        <p:spPr bwMode="auto">
          <a:xfrm>
            <a:off x="251520" y="692696"/>
            <a:ext cx="2448272" cy="392545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0" y="4581128"/>
            <a:ext cx="26642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Пастернак, Б.Л.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Вальс с чертовщиной : стихотворения / Б.Л. Пастернак; сост. и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фотогр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. А.М. Галкина. – М. : Русская книга, 1993. – 160 с. : ил.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advTm="10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Агафонова с виртуалкой\1167-11_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71" t="2485" r="3571" b="10541"/>
          <a:stretch>
            <a:fillRect/>
          </a:stretch>
        </p:blipFill>
        <p:spPr bwMode="auto">
          <a:xfrm>
            <a:off x="251520" y="692696"/>
            <a:ext cx="1872208" cy="2520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Агафонова с виртуалкой\original (1)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892" t="58163" r="6188" b="7623"/>
          <a:stretch/>
        </p:blipFill>
        <p:spPr bwMode="auto">
          <a:xfrm>
            <a:off x="6538672" y="3717032"/>
            <a:ext cx="2605328" cy="15896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3728" y="620688"/>
            <a:ext cx="70202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1922 г.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Пастернак женится на художнице Евгении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Лурье, 23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сентября 1923 года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них рождается сын Евгений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(1923-2012).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Послереволюционная разруха, неопределённость, суета. Пастернак прописан в коммуналке, в бывшей отцовской мастерской, он постоянно переводит. Жене-художнице тоже нужно время и место для работы. Многие заботы о доме он берёт на себя. 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 в 1929 году Борис Леонидович познакомился с Зинаидой Николаевной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Нейгауз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и сразу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понял,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эту  женщину он ни за что недолжен упустить. </a:t>
            </a:r>
          </a:p>
          <a:p>
            <a:pPr indent="432000" algn="just"/>
            <a:endParaRPr lang="ru-RU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4016" y="3674055"/>
            <a:ext cx="529208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Спустя полгода поэт ушёл от Лурье, оформив с ней официальный развод, и в 1932 г. женился на Зинаиде Николаевне. Поэт фактически увел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свою супругу у лучшего друга.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 1938 году у них рождается общий сын Леонид (1938-1976).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Зинаида Николаевна взяла все заботы о доме на себя, она была отличной хозяйкой  - у Бориса Леонидовича всегда был порядок в доме и вкусный обед на столе 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64288" y="5373216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Генрих </a:t>
            </a:r>
            <a:r>
              <a:rPr lang="ru-RU" sz="1400" i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Н</a:t>
            </a:r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ейгауз</a:t>
            </a:r>
            <a:endParaRPr lang="ru-RU" sz="1400" i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8104" y="6356412"/>
            <a:ext cx="1990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Зинаида Нейгауз</a:t>
            </a:r>
            <a:endParaRPr lang="ru-RU" sz="1400" i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101" name="Picture 5" descr="D:\Агафонова с виртуалкой\original (1)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553" r="15788" b="49649"/>
          <a:stretch/>
        </p:blipFill>
        <p:spPr bwMode="auto">
          <a:xfrm>
            <a:off x="5436096" y="4149080"/>
            <a:ext cx="1822526" cy="21308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9513" y="3212976"/>
            <a:ext cx="1872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 женой  Е. Лурье и сыном Женей</a:t>
            </a:r>
            <a:endParaRPr lang="ru-RU" sz="1400" i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advTm="10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Агафонова с виртуалкой\original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764704"/>
            <a:ext cx="2783814" cy="1800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548680"/>
            <a:ext cx="59046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Прошло шестнадцать лет, когда в жизнь писателя вошла его третья любовь -  Ольга Всеволодовна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Ивинская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. Они встретились в послевоенном 1946 году. Ей было 34 года, она была вдовой с двумя детьми: дочь и маленький сын. Ольга работала в журнале «Новый мир» в отделе начинающих писателей, когда в редакцию пришёл Борис Пастернак.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3031207"/>
            <a:ext cx="864096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Они разговорились и поэт признался новой знакомой, что решил написать роман. А когда началась работа над романом, Пастернак стал чаще заглядывать к опытному редактору и их отношения переросли  из дружеских в более близкие, а чувства -  в глубокие. 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Однако поэт не мог уйти из семьи, бросить жену, которую он всё ещё любил. И всё же, лишённая романтики и утончённости Зинаида Николаевна была так не похожа на Ольгу — нежную, мечтательную и женственную.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 1949 г. Ольга отказалась дать показания, что в переводах Пастернака есть клевета на советскую действительность и политическая неблагонадёжность, за что была  отправлена в лагерь на 4 года. Из-за жестоких пыток она потеряла ребенка, которого ждала от Пастернака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00192" y="2545159"/>
            <a:ext cx="24929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Б. Пастернак и О. </a:t>
            </a:r>
            <a:r>
              <a:rPr lang="ru-RU" sz="1400" i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Ивинская</a:t>
            </a:r>
            <a:endParaRPr lang="ru-RU" sz="1400" i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advTm="10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27784" y="548680"/>
            <a:ext cx="633670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Все четыре года Пастернак заботился о детях Ольги, как о собственных. </a:t>
            </a:r>
          </a:p>
          <a:p>
            <a:pPr indent="432000" algn="just"/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Ивинская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вышла на свободу в 1953 году. К этому времени он перенёс инфаркт и сильно постарел, но его любовь стала ещё сильней, а отношение к любимой казалось более нежными и трепетными.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Когда в 1955 году Б. Пастернак закончил последнюю главу «Доктора Живаго» и ни одно издательство не взялось его публиковать, он согласился на издание романа в Италии. Это произведение вышло в свет спустя два года, а ещё через год, в 1958 году советскому писателю дали Нобелевскую премию. 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Не пафосным оказалось  произведение, не одой Революции и гражданской войне. А историей, врача, который теряет любимых и родных из-за нищеты, репрессий, голода, душевных терзаний,  историей России от начала века до 1929 года, увиденной глазами её гражданина. Судьбы героев романа как бы вбирают в себя сложность и трагизм времени 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endParaRPr lang="ru-RU" b="1" dirty="0" smtClean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074" name="Picture 2" descr="D:\Агафонова с виртуалкой\живаго.jpg"/>
          <p:cNvPicPr>
            <a:picLocks noChangeAspect="1" noChangeArrowheads="1"/>
          </p:cNvPicPr>
          <p:nvPr/>
        </p:nvPicPr>
        <p:blipFill>
          <a:blip r:embed="rId2" cstate="print"/>
          <a:srcRect l="2449" r="4494" b="7590"/>
          <a:stretch>
            <a:fillRect/>
          </a:stretch>
        </p:blipFill>
        <p:spPr bwMode="auto">
          <a:xfrm>
            <a:off x="251520" y="692696"/>
            <a:ext cx="2376264" cy="312666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23528" y="3789040"/>
            <a:ext cx="2232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Пастернак, Б.Л.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Доктор Живаго : роман / Б.Л. Пастернак. – М. :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Сов.Россия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, 1989. – 640 с., 1 л.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портр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.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advTm="10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27784" y="3940021"/>
            <a:ext cx="63001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И тут же абзац о том, что присуждение премий физикам было объективным, а по литературе — вызвано политическими соображениями. 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 газете «Культура и жизнь» прозвучали следующие фразы: «реакционное отсталое мировоззрение», «живёт в разладе с новой действительностью», «советская литература не может мириться с его поэзией»</a:t>
            </a:r>
          </a:p>
          <a:p>
            <a:pPr indent="432000" algn="just"/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0" name="Picture 2" descr="D:\Агафонова с виртуалкой\газет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3096344" cy="2120996"/>
          </a:xfrm>
          <a:prstGeom prst="rect">
            <a:avLst/>
          </a:prstGeom>
          <a:noFill/>
        </p:spPr>
      </p:pic>
      <p:pic>
        <p:nvPicPr>
          <p:cNvPr id="2051" name="Picture 3" descr="D:\Агафонова с виртуалкой\газета.jpg"/>
          <p:cNvPicPr>
            <a:picLocks noChangeAspect="1" noChangeArrowheads="1"/>
          </p:cNvPicPr>
          <p:nvPr/>
        </p:nvPicPr>
        <p:blipFill>
          <a:blip r:embed="rId3" cstate="print"/>
          <a:srcRect l="6300" t="1890" r="10541" b="1721"/>
          <a:stretch>
            <a:fillRect/>
          </a:stretch>
        </p:blipFill>
        <p:spPr bwMode="auto">
          <a:xfrm>
            <a:off x="323528" y="3075506"/>
            <a:ext cx="2232249" cy="344983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347864" y="620688"/>
            <a:ext cx="56166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Советская власть обвинила автора романа в измене родине, в предательстве, называла отщепенцем и Иудой. Началась кампания его  травли, которая потом в народных воспоминаниях получила название: «Не читал, но осуждаю!». </a:t>
            </a:r>
            <a:endParaRPr lang="ru-RU" b="1" smtClean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indent="432000" algn="just"/>
            <a:r>
              <a:rPr lang="ru-RU" b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29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октября в газете «Правда» появилась статья, подписанная шестью академиками, в которой сообщалось о выдающихся достижениях советских физиков, награждённых Нобелевскими премиями в том же году. </a:t>
            </a:r>
          </a:p>
        </p:txBody>
      </p:sp>
    </p:spTree>
  </p:cSld>
  <p:clrMapOvr>
    <a:masterClrMapping/>
  </p:clrMapOvr>
  <p:transition advTm="10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99792" y="620688"/>
            <a:ext cx="6264696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Несмотря на исключение в октябре 1958 из Союза писателей СССР, Пастернак продолжал оставаться членом Литфонда СССР, что давало возможность получать гонорары, публиковаться. Предположение гонителей о том, что Пастернак, вероятно, захочет покинуть СССР, было им отвергнуто — Пастернак в письме на имя Хрущёва написал: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«Покинуть Родину для меня равносильно смерти. Я связан с Россией рождением, жизнью, работой».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Доведённый травлей до отчаяния писатель  отправил телеграмму в Шведскую Академию: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«В связи с тем, как было встречено присуждение мне Нобелевской премии в том обществе, к которому я принадлежу, я считаю необходимым отказаться от неё и прошу не принять это как обиду».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И всё же не сломалась, не очерствела его душа. За три дня до смерти он скажет: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«Я всё сделал, что хотел… Если умирают так, то это совсем не страшно»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. И уже за несколько секунд жене: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«Рад». 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 чем же заключается главный урок его жизни, если  из чьей-либо можно извлечь урок? Читайте в предлагаемой статье</a:t>
            </a:r>
          </a:p>
          <a:p>
            <a:pPr indent="432000" algn="just"/>
            <a:endParaRPr lang="ru-RU" b="1" dirty="0" smtClean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indent="432000" algn="just"/>
            <a:endParaRPr lang="ru-RU" b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098" name="Picture 2" descr="D:\Агафонова с виртуалкой\Скан Агафонова\Библ.jpg"/>
          <p:cNvPicPr>
            <a:picLocks noChangeAspect="1" noChangeArrowheads="1"/>
          </p:cNvPicPr>
          <p:nvPr/>
        </p:nvPicPr>
        <p:blipFill>
          <a:blip r:embed="rId2" cstate="print"/>
          <a:srcRect r="2163" b="1358"/>
          <a:stretch>
            <a:fillRect/>
          </a:stretch>
        </p:blipFill>
        <p:spPr bwMode="auto">
          <a:xfrm>
            <a:off x="251520" y="692696"/>
            <a:ext cx="2067430" cy="2736304"/>
          </a:xfrm>
          <a:prstGeom prst="rect">
            <a:avLst/>
          </a:prstGeom>
          <a:noFill/>
        </p:spPr>
      </p:pic>
      <p:pic>
        <p:nvPicPr>
          <p:cNvPr id="4099" name="Picture 3" descr="D:\Агафонова с виртуалкой\Скан Агафонова\Библ_статья.jpg"/>
          <p:cNvPicPr>
            <a:picLocks noChangeAspect="1" noChangeArrowheads="1"/>
          </p:cNvPicPr>
          <p:nvPr/>
        </p:nvPicPr>
        <p:blipFill>
          <a:blip r:embed="rId3" cstate="print"/>
          <a:srcRect l="4733" t="1790" r="2380" b="136"/>
          <a:stretch>
            <a:fillRect/>
          </a:stretch>
        </p:blipFill>
        <p:spPr bwMode="auto">
          <a:xfrm>
            <a:off x="755577" y="1484784"/>
            <a:ext cx="1890336" cy="266429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9512" y="4077072"/>
            <a:ext cx="2448272" cy="2592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Россинская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С.В.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Уроки Пастернака : к 120-летию со дня рождения Б.Л. Пастернака, поэта, писателя, переводчика (1890-1960) / С.В.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Россинская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// Новая библиотека. – 2010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. -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№6. – С. 6-11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advTm="10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15816" y="764704"/>
            <a:ext cx="59766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Пастернака восстановят в Союзе писателей в 1987 посмертно, его Нобелевскую премию вручат в 1989 г. сыну Евгению. 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Под редакцией Евгения Пастернака – сына писателя и поэта, вышло несколько собраний сочинений, в том числе полное собрание сочинений в 11 томах. В конце XX — начале XXI века в России были изданы многочисленные сборники, воспоминания и материалы к биографии писателя, в том числе и предлагаемое издание. В книге в качестве иллюстративного материала, наряду с фотографиями последних лет, используются архивные и любительские, плохо сохранившиеся, но тем более ценные фотографии. А воспоминания сына, близких людей, друзей, сведения из архивов помогут узнать Бориса Пастернака не только как поэта и писателя, но в большей степени как человека и гражданина здесь и сейчас…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26" name="Picture 2" descr="D:\Агафонова с виртуалкой\обл.jpg"/>
          <p:cNvPicPr>
            <a:picLocks noChangeAspect="1" noChangeArrowheads="1"/>
          </p:cNvPicPr>
          <p:nvPr/>
        </p:nvPicPr>
        <p:blipFill>
          <a:blip r:embed="rId2" cstate="print"/>
          <a:srcRect l="1956" t="1685" r="2941" b="4356"/>
          <a:stretch>
            <a:fillRect/>
          </a:stretch>
        </p:blipFill>
        <p:spPr bwMode="auto">
          <a:xfrm>
            <a:off x="323528" y="713444"/>
            <a:ext cx="2232248" cy="32916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0" y="4005064"/>
            <a:ext cx="2376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Пастернак, Е.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Борис Пастернак. Материалы  для биографии / Е. Пастернак. – М. : Советский писатель, 1989. – 687 с.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advTm="10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75856" y="620688"/>
            <a:ext cx="568863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Русская литература достаточно богата революционными традициями, и сила её заключена в многообразии её истоков, неисчерпаемости опыта и величия исторических путей народа. </a:t>
            </a:r>
          </a:p>
          <a:p>
            <a:pPr indent="432000" algn="just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XX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век окольцован трагедиями и пронизан ими. Поэт и художник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XX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века постигает  трагедию жизни и судьбы человека, деятельности и культуры, и тогда его творчество отличается напряжённостью самопознания,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саморефлексии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. Перед ним – «распавшаяся связь времён», а он  - перед задачей заново начинать строить жизнь, вечную культуру и собственную судьбу в предельных, экстремальных условиях революционного периода. 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Суть творчества Блока, Ахматовой, Цветаевой, Мандельштама -  в осознании трагического как «освобождения», восприятие трагедии как рождения нового, а не гибели, как начала, а не конца. Подробнее - в предлагаемом пособии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0" name="Picture 2" descr="D:\Агафонова\ро.jpg"/>
          <p:cNvPicPr>
            <a:picLocks noChangeAspect="1" noChangeArrowheads="1"/>
          </p:cNvPicPr>
          <p:nvPr/>
        </p:nvPicPr>
        <p:blipFill>
          <a:blip r:embed="rId2" cstate="print"/>
          <a:srcRect r="-189" b="3389"/>
          <a:stretch>
            <a:fillRect/>
          </a:stretch>
        </p:blipFill>
        <p:spPr bwMode="auto">
          <a:xfrm>
            <a:off x="539552" y="635586"/>
            <a:ext cx="2016224" cy="312862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79512" y="3796585"/>
            <a:ext cx="295232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Ваняшова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, М.Г.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Нам остается только Имя…- Поэт – трагический герой русского искусства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XX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века. Блок - Ахматова – Цветаева – Мандельштам  :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пособ.для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учит.-словесн-в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, студ.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фил.фак-в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, уч-ся гимназий,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гуманит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.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коллед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. и лицеев / М.Г.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Ваняшова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. – Ярославль, 1993. – 144 с.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advTm="10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Агафонова с виртуалкой\Gumilev_1906.jpg"/>
          <p:cNvPicPr>
            <a:picLocks noChangeAspect="1" noChangeArrowheads="1"/>
          </p:cNvPicPr>
          <p:nvPr/>
        </p:nvPicPr>
        <p:blipFill>
          <a:blip r:embed="rId2" cstate="print"/>
          <a:srcRect l="19980" t="20187" r="17185" b="43711"/>
          <a:stretch>
            <a:fillRect/>
          </a:stretch>
        </p:blipFill>
        <p:spPr bwMode="auto">
          <a:xfrm>
            <a:off x="6082168" y="764704"/>
            <a:ext cx="2738304" cy="266429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577711"/>
            <a:ext cx="554461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НИКОЛАЙ СТЕПАНОВИЧ ГУМИЛЁВ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Родился: 3 (15 апреля) 1886 г. в 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Кроншадте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, Санкт-Петербург, Российская империя .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Умер: 26 августа 1921 под Петроградом, Петроградская губерния, РСФСР.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95736" y="3573016"/>
            <a:ext cx="6768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Отец - Степан Яковлевич Гумилев, 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кронштадтский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корабельный врач (1836-1910).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Мать — Анна Ивановна, урождённая Львова (1854-1942). Старший брат Дмитрий (1884—1922).</a:t>
            </a:r>
          </a:p>
        </p:txBody>
      </p:sp>
      <p:pic>
        <p:nvPicPr>
          <p:cNvPr id="1027" name="Picture 3" descr="D:\Агафонова с виртуалкой\родители.jpg"/>
          <p:cNvPicPr>
            <a:picLocks noChangeAspect="1" noChangeArrowheads="1"/>
          </p:cNvPicPr>
          <p:nvPr/>
        </p:nvPicPr>
        <p:blipFill>
          <a:blip r:embed="rId3" cstate="print"/>
          <a:srcRect t="4021" r="52121" b="19575"/>
          <a:stretch>
            <a:fillRect/>
          </a:stretch>
        </p:blipFill>
        <p:spPr bwMode="auto">
          <a:xfrm>
            <a:off x="359532" y="3669026"/>
            <a:ext cx="1692188" cy="112812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79512" y="4725144"/>
            <a:ext cx="87849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Дети: Лев Гумилёв (1912 – 1992), сын первой жены - Анны Ахматовой. Детей нет.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Елена Гумилёва (1919-1942), дочь второй жены Анны Энгельгардт. Детей нет. 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Орест Николаевич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Высотский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(1913 - 1992), сын возлюбленной Ольги Николаевны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Высотской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. Его 2 дочери и 1 сын Николай — единственные потомки поэта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advTm="10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87824" y="620688"/>
            <a:ext cx="60486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 детстве Николай Гумилёв был слабым и болезненным ребёнком: постоянные головные боли и непереносимость шума. В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Царскосельской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гимназии из-за болезни он проучился несколько месяцев (с осени 1894) и перешёл на домашнее обучение. Затем в связи с переездами семьи он учился в  Гимназии Гуревича (1896) Петербург, во 2-й Тифлисской гимназии и 1-й Тифлисской мужской гимназии (1900). В «Тифлисском листке» 1902 года впервые было опубликовано стихотворение Н. Гумилёва «Я в лес бежал из городов…». 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074" name="Picture 2" descr="D:\Агафонова с виртуалкой\9a77787f5dff.jpg"/>
          <p:cNvPicPr>
            <a:picLocks noChangeAspect="1" noChangeArrowheads="1"/>
          </p:cNvPicPr>
          <p:nvPr/>
        </p:nvPicPr>
        <p:blipFill>
          <a:blip r:embed="rId2" cstate="print"/>
          <a:srcRect l="61424" t="6300" r="-198" b="5075"/>
          <a:stretch>
            <a:fillRect/>
          </a:stretch>
        </p:blipFill>
        <p:spPr bwMode="auto">
          <a:xfrm>
            <a:off x="251519" y="764704"/>
            <a:ext cx="2730303" cy="280831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7544" y="3553271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Митя и Коля Гумилёвы</a:t>
            </a:r>
            <a:endParaRPr lang="ru-RU" sz="1400" i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3879046"/>
            <a:ext cx="87849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 1903 Николай вновь учится в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Царскосельской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гимназии, правда из-за плохой успеваемости однажды был на грани отчисления, но директор гимназии И.Ф. Анненский настоял на том, чтобы оставить ученика на второй год: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«Всё это правда, но ведь он пишет стихи».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Весной 1906 года Николай Гумилёв сдал выпускные экзамены и получил аттестат зрелости. За год до окончания гимназии на средства родителей была издана первая книга его стихов «Путь конкистадоров». 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  1906 г. Гумилёв жил в Париже: слушал лекции по французской литературе в Сорбонне, изучал живопись — и много путешествовал не только по Франции, но и побывал в Италии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advTm="10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67744" y="548680"/>
            <a:ext cx="54726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Находясь в Париже, издавал литературный журнал «Сириус». Там он знакомится с молодой поэтессой Елизаветой Дмитриевой. Через несколько лет у них будет роман, но предложение руки и сердца будет отвергнуто в  пользу 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95736" y="2204864"/>
            <a:ext cx="676875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Волошина, с которым даже состоится дуэль, без жертв. В апреле 1907 Гумилёв проходит призывную комиссию в России , встречается с возлюбленной — Анной Горенко. В июле он отправился в своё первое путешествие по Леванту, к концу месяца он уже в Париже. В 1908 г. выходит сборник «Романтические цветы», на деньги от продаж которого и скопленные средства родителей он отправляется во второе путешествие. Турция, Греция, Египет. </a:t>
            </a:r>
          </a:p>
          <a:p>
            <a:pPr indent="4572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 1910 году  вышел сборник «Жемчуга», который, вошел в  представленную здесь читателям книгу стихов и поэм . Также  в книгу вошли стихотворения и поэмы, входившие в сборники «Путь конквистадоров», «Чужое небо», «Колчан», «Романтические стихи», «Костер», «Шатер», а также стихотворения, опубликованные посмертно</a:t>
            </a:r>
          </a:p>
          <a:p>
            <a:pPr algn="just"/>
            <a:endParaRPr lang="ru-RU" b="1" dirty="0" smtClean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endParaRPr lang="ru-RU" dirty="0"/>
          </a:p>
        </p:txBody>
      </p:sp>
      <p:pic>
        <p:nvPicPr>
          <p:cNvPr id="2050" name="Picture 2" descr="D:\Агафонова с виртуалкой\250px-Gabriak.jpg"/>
          <p:cNvPicPr>
            <a:picLocks noChangeAspect="1" noChangeArrowheads="1"/>
          </p:cNvPicPr>
          <p:nvPr/>
        </p:nvPicPr>
        <p:blipFill>
          <a:blip r:embed="rId2" cstate="print"/>
          <a:srcRect l="20994" t="20323" r="21551" b="17904"/>
          <a:stretch>
            <a:fillRect/>
          </a:stretch>
        </p:blipFill>
        <p:spPr bwMode="auto">
          <a:xfrm>
            <a:off x="7740352" y="692696"/>
            <a:ext cx="1172701" cy="129614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668344" y="1969095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Е.Дмитриева</a:t>
            </a:r>
            <a:endParaRPr lang="ru-RU" sz="1400" i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099" name="Picture 3" descr="D:\Агафонова с виртуалкой\img27.jpg"/>
          <p:cNvPicPr>
            <a:picLocks noChangeAspect="1" noChangeArrowheads="1"/>
          </p:cNvPicPr>
          <p:nvPr/>
        </p:nvPicPr>
        <p:blipFill>
          <a:blip r:embed="rId3" cstate="print"/>
          <a:srcRect l="48445" t="11414" r="5250" b="7167"/>
          <a:stretch>
            <a:fillRect/>
          </a:stretch>
        </p:blipFill>
        <p:spPr bwMode="auto">
          <a:xfrm>
            <a:off x="251520" y="692696"/>
            <a:ext cx="1887228" cy="248881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51520" y="3212976"/>
            <a:ext cx="19442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Гумилёв, Н.С.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Стихотворения и поэмы / Н. С. Гумилёв; Вступ. Статья Н.Н.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Скатова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;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Сост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и примеч. М. Д.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Эльзона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. – М.: Современник, 1989. – 461 с.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advTm="10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620688"/>
            <a:ext cx="878497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25 апреля 1910 года в Николаевской церкви села Никольская слободка, в предместье города Киева Гумилёв обвенчался с Анной Андреевной Горенко (Ахматовой). Пять лет он упорно и страстно за ней ухаживал, после нескольких отказов выйти за него замуж он даже пытался свести счеты с жизнью, к счастью неудачно. И Анна согласилась. А вот её родители – нет. На венчание не явились. Не верили, что у этого союза может быть счастливое будущее, так как в ответ на пылкую влюбленность Николая Анна оставалась эмоционально сдержанной  и холодной. Ко времени венчания Гумилев  стал уже известным поэтом, выпустил три книги стихов, был вхож в литературные салоны, куда ввел свою молодую жену. </a:t>
            </a:r>
          </a:p>
          <a:p>
            <a:pPr indent="432000" algn="just"/>
            <a:endParaRPr lang="ru-RU" b="1" dirty="0" smtClean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3645024"/>
            <a:ext cx="51125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Своим наметанным глазом он выбирал самые лучшие из многих написанных ею стихотворений. Их сразу стали называть «Гумилёв и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Гумильвица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». В 1912 году он активно печатается,  поступает на историко-филологический факультет Петербургского университета, где изучает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старофранцузскую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поэзию. А 1 октября того же года у Анны и Николая Гумилёвых родился сын Лев</a:t>
            </a:r>
          </a:p>
        </p:txBody>
      </p:sp>
      <p:pic>
        <p:nvPicPr>
          <p:cNvPr id="1027" name="Picture 3" descr="D:\Агафонова с виртуалкой\Ахматова_Н.Гумилев_Л.Гумилев.jpg"/>
          <p:cNvPicPr>
            <a:picLocks noChangeAspect="1" noChangeArrowheads="1"/>
          </p:cNvPicPr>
          <p:nvPr/>
        </p:nvPicPr>
        <p:blipFill>
          <a:blip r:embed="rId2" cstate="print"/>
          <a:srcRect l="11429" t="21700" r="12216" b="20737"/>
          <a:stretch>
            <a:fillRect/>
          </a:stretch>
        </p:blipFill>
        <p:spPr bwMode="auto">
          <a:xfrm>
            <a:off x="243840" y="3717032"/>
            <a:ext cx="3464064" cy="257232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79512" y="6309320"/>
            <a:ext cx="3816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Н. Гумилёв и А. Ахматова с сыном Львом</a:t>
            </a:r>
            <a:endParaRPr lang="ru-RU" sz="1400" i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advTm="10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691680" y="4710043"/>
            <a:ext cx="73448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А там встреча с  юной красавицей Еленой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Дюбуа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(1917 год). Он посвятил ей целый цикл стихотворений, многие просто записывал ей в альбом, поэтому изданы они были уже после  его смерти в Берлине в 1923 году, и считаются вершиной любовной лирики Гумилёва. А Елена? Она единственная так и не ответила ему взаимностью и вышла замуж за американского миллионера  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3319" name="Picture 7" descr="D:\Агафонова с виртуалкой\6886995_6f0f92c4.jpg"/>
          <p:cNvPicPr>
            <a:picLocks noChangeAspect="1" noChangeArrowheads="1"/>
          </p:cNvPicPr>
          <p:nvPr/>
        </p:nvPicPr>
        <p:blipFill>
          <a:blip r:embed="rId2" cstate="print"/>
          <a:srcRect l="59420" t="8317" r="17237" b="48674"/>
          <a:stretch>
            <a:fillRect/>
          </a:stretch>
        </p:blipFill>
        <p:spPr bwMode="auto">
          <a:xfrm>
            <a:off x="323528" y="4797152"/>
            <a:ext cx="1152128" cy="1632181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1763688" y="620688"/>
            <a:ext cx="7200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Надо отметить, что женщины Гумилева любили. Ещё до рождения сына поэт познакомился с актрисой театра Мейерхольда Ольгой Николаевной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Высотской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. Закончился их бурный роман рождением в 1913 году  сына - Ореста Николаевича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Высотского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. Разводиться с Ахматовой Гумилёв не был готов, Ольга уехала в Москву. 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3320" name="Picture 8" descr="D:\Агафонова с виртуалкой\30.jpg"/>
          <p:cNvPicPr>
            <a:picLocks noChangeAspect="1" noChangeArrowheads="1"/>
          </p:cNvPicPr>
          <p:nvPr/>
        </p:nvPicPr>
        <p:blipFill>
          <a:blip r:embed="rId3" cstate="print"/>
          <a:srcRect l="7145" t="6294" r="6231" b="15642"/>
          <a:stretch>
            <a:fillRect/>
          </a:stretch>
        </p:blipFill>
        <p:spPr bwMode="auto">
          <a:xfrm>
            <a:off x="251520" y="692696"/>
            <a:ext cx="1584176" cy="1368152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107504" y="2276872"/>
            <a:ext cx="75608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Оба сына Гумилёва друг о друге знали, даже умерли оба в 1992 году. В 1916 году в кабачке на Марсовом поле Гумилёв знакомится с Ларисой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Рейснер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- воплощением женственности и красоты. Сохранились их письма с неистовыми признаниями в любви. Он делал ей предложение, она отказала, он всё ещё был женат на Ахматовой, но уже давно не жил с ней.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Лери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хотела доказательств его любви, хотела огня. После года любовных метаний, он уехал в Париж . 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3321" name="Picture 9" descr="D:\Агафонова с виртуалкой\6887003_641c2d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86346" y="2420888"/>
            <a:ext cx="1221452" cy="162860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51521" y="1988840"/>
            <a:ext cx="15121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О.Высотская</a:t>
            </a:r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endParaRPr lang="ru-RU" sz="1400" i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786215" y="4067780"/>
            <a:ext cx="10342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Л.Рейснер</a:t>
            </a:r>
            <a:endParaRPr lang="ru-RU" sz="1400" i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19951" y="6381328"/>
            <a:ext cx="9396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Е. </a:t>
            </a:r>
            <a:r>
              <a:rPr lang="ru-RU" sz="1400" i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Дюбуа</a:t>
            </a:r>
            <a:endParaRPr lang="ru-RU" sz="1400" i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advTm="10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692696"/>
            <a:ext cx="69847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Опустошенный вернулся Гумилёв в Петербург в 1918 году. У него начался роман с дочерью известного историка и литературоведа, актрисой Анной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Энгельгард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. Была она очень хороша собой, но пуста и взбалмошна. В этом же 1918-м Гумилёв наконец получил официальный развод с Ахматовой, кстати по её инициативе. Когда об этом узнала Лариса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Рейснер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, было уже поздно, Гумилёв собирался жениться на Анне Второй,  как в шутку называли её друзья Гумилёва. 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1266" name="Picture 2" descr="D:\Агафонова с виртуалкой\4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t="7501" r="8379" b="9988"/>
          <a:stretch>
            <a:fillRect/>
          </a:stretch>
        </p:blipFill>
        <p:spPr bwMode="auto">
          <a:xfrm>
            <a:off x="7223204" y="764705"/>
            <a:ext cx="1669276" cy="244827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79512" y="3140968"/>
            <a:ext cx="87849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 1919 году Анна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Энгельгард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родила Гумилёву дочь Елену. Он мечтал, чтобы была она красавицей, как и её мать. Оба сына его были некрасивы, как он считал,  и похожи на него. Правда отношения с Анной тоже не складывались, хотя осталась она официальной женой до его смерти. Дочь в юности была некрасивой, очень похожей на папу, а потом, якобы, расцвела. Но всю семью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Энгельгардов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ждала страшная судьба. Сначала Анна танцевала в нэповских кафе, имела славу доступной женщины, от соседа по коммуналке родила ещё одну дочь. Потом работала актрисой в кукольном театре. Дочь Елена до войны работала где-то счетоводом. А во время блокады в 1942-м вся семья умерла от голода. 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Но вернёмся к событиям 1912-1913 годов 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advTm="10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99792" y="548680"/>
            <a:ext cx="6264696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 1913 году – новая экспедиция в Абиссинию. Начало 1914 года было тяжёлым для поэта: перестал существовать «цех поэтов», возникли сложности в отношениях с Ахматовой, наскучила богемная жизнь, которую он вёл, вернувшись из Африки. После начала Первой мировой войны в начале августа 1914 года Гумилёв записался добровольцем в армию. Вместе с Николаем на войну (по призыву) ушёл и его брат Дмитрий Гумилёв, который был контужен в бою и умер в 1922 году. В 1915 году Николай Гумилёв воевал на Волыни. Здесь он прошёл самые тяжкие военные испытания, получил 2-й Георгиевский крест, которым очень гордился. На это Анна Ахматова откликнулась несколько скептически:</a:t>
            </a:r>
          </a:p>
          <a:p>
            <a:pPr indent="432000" algn="just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Долетают редко вести / К нашему крыльцу. / Подарили белый крестик / Твоему отцу.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Так она писала маленькому сыну Льву.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Подробнее о личности, судьбе, наследии в представленной  книге, где один из многих очерков, портретов  и  эссе посвящен  Н.С. Гумилёву</a:t>
            </a:r>
          </a:p>
          <a:p>
            <a:pPr indent="432000" algn="just"/>
            <a:endParaRPr lang="ru-RU" b="1" dirty="0" smtClean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indent="432000" algn="just"/>
            <a:endParaRPr lang="ru-RU" b="1" dirty="0" smtClean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indent="432000" algn="just"/>
            <a:endParaRPr lang="ru-RU" b="1" dirty="0" smtClean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endParaRPr lang="ru-RU" dirty="0"/>
          </a:p>
        </p:txBody>
      </p:sp>
      <p:pic>
        <p:nvPicPr>
          <p:cNvPr id="6" name="Picture 2" descr="D:\Агафонова с виртуалкой\1005939154.jpg"/>
          <p:cNvPicPr>
            <a:picLocks noChangeAspect="1" noChangeArrowheads="1"/>
          </p:cNvPicPr>
          <p:nvPr/>
        </p:nvPicPr>
        <p:blipFill>
          <a:blip r:embed="rId2" cstate="print"/>
          <a:srcRect l="45360" t="14040" r="1721" b="3881"/>
          <a:stretch>
            <a:fillRect/>
          </a:stretch>
        </p:blipFill>
        <p:spPr bwMode="auto">
          <a:xfrm>
            <a:off x="251520" y="692696"/>
            <a:ext cx="1872208" cy="290383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51520" y="3448159"/>
            <a:ext cx="216024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Русская литература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XX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века. Очерки. Портреты. Эссе. Кн. для учащихся 11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кл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. сред.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шк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. В 2 ч. Ч. 1 / Л.А. Смирнова, А.М.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Турков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, А.М. Марченко и др.; Сост. Е.П. Пронина; Под. ред. Ф.Ф. Кузнецова. – М. : Просвещение, 1994. – 383 с. 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advTm="10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692696"/>
            <a:ext cx="878497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Гумилёв никогда не идеализировал кровавой военной машины. В своих фронтовых корреспонденциях он отразил трагическое лицо войны, не скрывая собственных потрясений. Однако не счел нужным оградить себя от смертельной опасности – в мае 1917 года по собственному желанию едет на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Солоникскую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(Греция) операцию Антанты. На Родину вернется только  в апреле 1918 года и сразу включится в напряженную после Октябрьской революции деятельность по созданию новой культуры. Читает лекции в Институте истории искусств, работает в редколлегии издательства «Всемирная литература», занимается художественными переводами. 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Незадолго до гибели в 1921 году был избран председателем Петроградского отделения Всероссийского Союза писателей. Казалось бы, не было причин для трагического исхода. А он уже наступал. </a:t>
            </a:r>
          </a:p>
          <a:p>
            <a:endParaRPr lang="ru-RU" b="1" dirty="0" smtClean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endParaRPr lang="ru-RU" dirty="0"/>
          </a:p>
        </p:txBody>
      </p:sp>
      <p:pic>
        <p:nvPicPr>
          <p:cNvPr id="6" name="Picture 2" descr="D:\Агафонова с виртуалкой\Gumilev_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4293096"/>
            <a:ext cx="2331295" cy="144016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79512" y="4255928"/>
            <a:ext cx="63367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3 августа 1921 г. Гумилёва арестовали. Он был причислен (но не причастен) к   антисоветскому заговору Таганцева, и по законам того времени должен был  о нём донести. 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Николай Степанович Гумилёв был убит 25 августа 1921 года без суда и каких бы то ни было доказательств вины.</a:t>
            </a:r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6228020"/>
            <a:ext cx="8964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Оборвалась жизнь человека, а жизнь поэта обрела свое инобытие </a:t>
            </a:r>
          </a:p>
        </p:txBody>
      </p:sp>
    </p:spTree>
  </p:cSld>
  <p:clrMapOvr>
    <a:masterClrMapping/>
  </p:clrMapOvr>
  <p:transition advTm="10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55776" y="548680"/>
            <a:ext cx="633670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Еще не раз вы вспомните меня / И весь мой мир, волнующий   и странный…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Его имя долгое время вычеркивалось из книг и статей. Три поколения читателей не могли найти в «открытом доступе» ни его книг, ни статей о нем.  Но помнили, и читали, и переписывали «Шатер», «Колчан», «Огненный столп» от руки.  Гумилева «держали под запретом» дольше всех, до 1986 года, до перестройки. А в 1992 году Гумилёв был реабилитирован. 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И вот ведь парадокс: убит как политический преступник, но в отличие от большинства поэтов, в его творчестве  практически отсутствует политическая тематика. Лирика Гумилёва - про любовь, искусство, жизнь и смерть, также присутствуют военные и «географические» стихи. Сегодня читателям Гумилёв известен как поэт, менее известен как писатель и драматург. Собрание сочинений, в 3 томах раскроет перед читателем больше возможностей познакомиться с  поэзией, прозой, драматургией, статьями и  личной перепиской  выдающегося гения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125" name="Picture 5" descr="D:\Агафонова с виртуалкой\gumilev_n_sobranie_sochinenij_v_trekh_tomakh.jpg"/>
          <p:cNvPicPr>
            <a:picLocks noChangeAspect="1" noChangeArrowheads="1"/>
          </p:cNvPicPr>
          <p:nvPr/>
        </p:nvPicPr>
        <p:blipFill>
          <a:blip r:embed="rId2" cstate="print"/>
          <a:srcRect l="43615" t="5040" r="7179" b="14321"/>
          <a:stretch>
            <a:fillRect/>
          </a:stretch>
        </p:blipFill>
        <p:spPr bwMode="auto">
          <a:xfrm>
            <a:off x="899592" y="620688"/>
            <a:ext cx="1368152" cy="199003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07504" y="2564904"/>
            <a:ext cx="230425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Гумилев, Н. С. </a:t>
            </a:r>
          </a:p>
          <a:p>
            <a:pPr algn="just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Сочинения в трех томах. Т.1 : стихотворения; Поэмы / Н.С. Гумилев. - М. :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Худож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. лит., 1991. - 590 с. </a:t>
            </a:r>
          </a:p>
          <a:p>
            <a:pPr algn="just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Т.2 : драмы; Рассказы / Н.С. Гумилев. - М. :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Худож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. лит., 1991. - 478 с. </a:t>
            </a:r>
          </a:p>
          <a:p>
            <a:pPr algn="just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Т.3 : письма о русской поэзии / Н.С. Гумилев. - М. :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Худож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. лит., 1991. - 430 с. </a:t>
            </a:r>
          </a:p>
          <a:p>
            <a:endParaRPr lang="ru-RU" sz="1600" dirty="0" smtClean="0"/>
          </a:p>
          <a:p>
            <a:endParaRPr lang="ru-RU" sz="1600" dirty="0"/>
          </a:p>
        </p:txBody>
      </p:sp>
      <p:pic>
        <p:nvPicPr>
          <p:cNvPr id="5124" name="Picture 4" descr="D:\Агафонова с виртуалкой\gumilev_n_sobranie_sochinenij_v_trekh_tomakh.jpg"/>
          <p:cNvPicPr>
            <a:picLocks noChangeAspect="1" noChangeArrowheads="1"/>
          </p:cNvPicPr>
          <p:nvPr/>
        </p:nvPicPr>
        <p:blipFill>
          <a:blip r:embed="rId2" cstate="print"/>
          <a:srcRect l="6569" t="4420" r="63435" b="6121"/>
          <a:stretch>
            <a:fillRect/>
          </a:stretch>
        </p:blipFill>
        <p:spPr bwMode="auto">
          <a:xfrm>
            <a:off x="251520" y="692696"/>
            <a:ext cx="734481" cy="1944216"/>
          </a:xfrm>
          <a:prstGeom prst="rect">
            <a:avLst/>
          </a:prstGeom>
          <a:noFill/>
        </p:spPr>
      </p:pic>
    </p:spTree>
  </p:cSld>
  <p:clrMapOvr>
    <a:masterClrMapping/>
  </p:clrMapOvr>
  <p:transition advTm="1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Агафонова\,k.jpg"/>
          <p:cNvPicPr>
            <a:picLocks noChangeAspect="1" noChangeArrowheads="1"/>
          </p:cNvPicPr>
          <p:nvPr/>
        </p:nvPicPr>
        <p:blipFill>
          <a:blip r:embed="rId2" cstate="print"/>
          <a:srcRect l="18785" r="17635" b="2113"/>
          <a:stretch>
            <a:fillRect/>
          </a:stretch>
        </p:blipFill>
        <p:spPr bwMode="auto">
          <a:xfrm>
            <a:off x="464344" y="692696"/>
            <a:ext cx="3027536" cy="309634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563888" y="692696"/>
            <a:ext cx="525658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АЛЕКСАНДР АЛЕКСАНДРОВИЧ БЛОК 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Родился: 16  (28 ноября) 1880г. в  г.Санкт-Петербурге, Российская империя 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Умер: 7 августа 1921 в г.Петрограде, РСФСР</a:t>
            </a:r>
          </a:p>
          <a:p>
            <a:endParaRPr lang="ru-RU" b="1" dirty="0" smtClean="0">
              <a:latin typeface="Tahoma" pitchFamily="34" charset="0"/>
              <a:cs typeface="Tahoma" pitchFamily="34" charset="0"/>
            </a:endParaRPr>
          </a:p>
          <a:p>
            <a:endParaRPr lang="ru-RU" b="1" dirty="0" smtClean="0">
              <a:latin typeface="Tahoma" pitchFamily="34" charset="0"/>
              <a:cs typeface="Tahoma" pitchFamily="34" charset="0"/>
            </a:endParaRPr>
          </a:p>
          <a:p>
            <a:endParaRPr lang="ru-RU" b="1" dirty="0" smtClean="0">
              <a:latin typeface="Tahoma" pitchFamily="34" charset="0"/>
              <a:cs typeface="Tahoma" pitchFamily="34" charset="0"/>
            </a:endParaRPr>
          </a:p>
          <a:p>
            <a:endParaRPr lang="ru-RU" b="1" dirty="0" smtClean="0">
              <a:latin typeface="Tahoma" pitchFamily="34" charset="0"/>
              <a:cs typeface="Tahoma" pitchFamily="34" charset="0"/>
            </a:endParaRPr>
          </a:p>
          <a:p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4311094"/>
            <a:ext cx="5400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D:\Агафонова\родител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3356992"/>
            <a:ext cx="1800200" cy="306914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79512" y="4005064"/>
            <a:ext cx="63367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Отец — Александр Львович Блок (1852—1909), юрист, профессор Варшавского университета, происходил из дворянского рода.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Мать — Александра Андреевна, урождённая Бекетова, (1860—1923) — дочь ректора Санкт-Петербургского университета А.Н. Бекетова </a:t>
            </a:r>
          </a:p>
          <a:p>
            <a:pPr indent="432000" algn="just"/>
            <a:endParaRPr lang="ru-RU" b="1" dirty="0" smtClean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indent="432000" algn="just"/>
            <a:endParaRPr lang="ru-RU" b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advTm="10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Агафонова\с жен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64704"/>
            <a:ext cx="3931417" cy="295232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51520" y="3645024"/>
            <a:ext cx="87129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 следующем году были впервые напечатаны стихи Блока, вышедшие в сборнике под названием «Стихи о прекрасной даме».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Блок испытывал к жене сильные чувства, но периодически поддерживал связи с различными женщинами: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актриса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Наталья Николаевна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Волохова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оперная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певица Любовь Александровна Андреева-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Дельмас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. Любовь Дмитриевна тоже позволяла себе увлечения. На этой почве у Блока возник конфликт с Андреем Белым, описанный в пьесе «Балаганчик».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Белый был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страстно влюблён в неё, но она не ответила ему взаимностью.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после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Первой мировой войны отношения в семье Блоков наладились, и последние годы поэт был верным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мужем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427984" y="620688"/>
            <a:ext cx="45365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Свои первые стихи Александр Блок написал ещё в пятилетнем возрасте. Образование получил в Петербургском университете, где учился на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историко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– филологическом факультете. 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 16 лет Александр Блок занимался актерским мастерством.</a:t>
            </a:r>
          </a:p>
          <a:p>
            <a:pPr indent="432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 1903 году Блок женится на Л. Д. Менделеевой – дочке знаменитого ученого. </a:t>
            </a:r>
          </a:p>
          <a:p>
            <a:pPr indent="432000" algn="just"/>
            <a:endParaRPr lang="ru-RU" b="1" dirty="0" smtClean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advTm="10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548680"/>
            <a:ext cx="8784976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32000" algn="just"/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itchFamily="34" charset="0"/>
                <a:cs typeface="Tahoma" pitchFamily="34" charset="0"/>
              </a:rPr>
              <a:t>В 1909 году происходит два тяжёлых события в семье Блока: умирает ребёнок Любови Дмитриевны и умирает отец Блока. Чтобы прийти в себя, Блок со своей женой уезжают отдохнуть в Италию и Германию.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itchFamily="34" charset="0"/>
                <a:cs typeface="Tahoma" pitchFamily="34" charset="0"/>
              </a:rPr>
              <a:t> Летом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itchFamily="34" charset="0"/>
                <a:cs typeface="Tahoma" pitchFamily="34" charset="0"/>
              </a:rPr>
              <a:t>1911 года Блок снова едет за границу, на этот раз во Францию, Бельгию и Нидерланды. Александр Александрович даёт негативную оценку французских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itchFamily="34" charset="0"/>
                <a:cs typeface="Tahoma" pitchFamily="34" charset="0"/>
              </a:rPr>
              <a:t>нравов:</a:t>
            </a:r>
          </a:p>
          <a:p>
            <a:pPr lvl="0" indent="432000" algn="just"/>
            <a:r>
              <a:rPr lang="ru-RU" sz="1600" dirty="0" smtClean="0">
                <a:solidFill>
                  <a:srgbClr val="1F497D">
                    <a:lumMod val="75000"/>
                  </a:srgbClr>
                </a:solidFill>
                <a:latin typeface="Tahoma" pitchFamily="34" charset="0"/>
                <a:cs typeface="Tahoma" pitchFamily="34" charset="0"/>
              </a:rPr>
              <a:t>«Неотъемлемое </a:t>
            </a:r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Tahoma" pitchFamily="34" charset="0"/>
                <a:cs typeface="Tahoma" pitchFamily="34" charset="0"/>
              </a:rPr>
              <a:t>качество французов (а бретонцев, кажется, по преимуществу) — невылазная грязь, прежде всего — физическая, а потом и душевная. Первую грязь лучше не описывать; говоря кратко, человек сколько-нибудь брезгливый не согласится поселиться во </a:t>
            </a:r>
            <a:r>
              <a:rPr lang="ru-RU" sz="1600" dirty="0" smtClean="0">
                <a:solidFill>
                  <a:srgbClr val="1F497D">
                    <a:lumMod val="75000"/>
                  </a:srgbClr>
                </a:solidFill>
                <a:latin typeface="Tahoma" pitchFamily="34" charset="0"/>
                <a:cs typeface="Tahoma" pitchFamily="34" charset="0"/>
              </a:rPr>
              <a:t>Франции».</a:t>
            </a:r>
          </a:p>
          <a:p>
            <a:pPr lvl="0" indent="432000" algn="just"/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itchFamily="34" charset="0"/>
                <a:cs typeface="Tahoma" pitchFamily="34" charset="0"/>
              </a:rPr>
              <a:t>Летом 1913 года Блок опять едет во Францию (по совету докторов) и снова пишет об отрицательных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itchFamily="34" charset="0"/>
                <a:cs typeface="Tahoma" pitchFamily="34" charset="0"/>
              </a:rPr>
              <a:t>впечатлениях:</a:t>
            </a:r>
          </a:p>
          <a:p>
            <a:pPr lvl="0" indent="432000" algn="just"/>
            <a:r>
              <a:rPr lang="ru-RU" sz="1600" dirty="0" err="1">
                <a:solidFill>
                  <a:srgbClr val="1F497D">
                    <a:lumMod val="75000"/>
                  </a:srgbClr>
                </a:solidFill>
                <a:latin typeface="Tahoma" pitchFamily="34" charset="0"/>
                <a:cs typeface="Tahoma" pitchFamily="34" charset="0"/>
              </a:rPr>
              <a:t>Биарриц</a:t>
            </a:r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Tahoma" pitchFamily="34" charset="0"/>
                <a:cs typeface="Tahoma" pitchFamily="34" charset="0"/>
              </a:rPr>
              <a:t> наводнён мелкой французской буржуазией, так что даже глаза устали смотреть на уродливых мужчин и женщин… Да и вообще надо сказать, что мне очень надоела Франция и хочется вернуться в культурную страну — Россию, где меньше блох, почти нет француженок, есть кушанья (хлеб и говядина), питьё (чай и вода); кровати (не 15 аршин ширины), умывальники (здесь тазы, из которых никогда нельзя вылить всей воды, вся грязь остаётся на дне)…</a:t>
            </a:r>
            <a:endParaRPr lang="ru-RU" sz="1600" dirty="0" smtClean="0">
              <a:solidFill>
                <a:srgbClr val="1F497D">
                  <a:lumMod val="75000"/>
                </a:srgbClr>
              </a:solidFill>
              <a:latin typeface="Tahoma" pitchFamily="34" charset="0"/>
              <a:cs typeface="Tahoma" pitchFamily="34" charset="0"/>
            </a:endParaRPr>
          </a:p>
          <a:p>
            <a:pPr lvl="0" indent="432000" algn="just"/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itchFamily="34" charset="0"/>
                <a:cs typeface="Tahoma" pitchFamily="34" charset="0"/>
              </a:rPr>
              <a:t>В 1916г. Блок служит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itchFamily="34" charset="0"/>
                <a:cs typeface="Tahoma" pitchFamily="34" charset="0"/>
              </a:rPr>
              <a:t>в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itchFamily="34" charset="0"/>
                <a:cs typeface="Tahoma" pitchFamily="34" charset="0"/>
              </a:rPr>
              <a:t>инженерной части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itchFamily="34" charset="0"/>
                <a:cs typeface="Tahoma" pitchFamily="34" charset="0"/>
              </a:rPr>
              <a:t>Всероссийского Земского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itchFamily="34" charset="0"/>
                <a:cs typeface="Tahoma" pitchFamily="34" charset="0"/>
              </a:rPr>
              <a:t>Союза, в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itchFamily="34" charset="0"/>
                <a:cs typeface="Tahoma" pitchFamily="34" charset="0"/>
              </a:rPr>
              <a:t>Белоруссии. </a:t>
            </a:r>
            <a:endParaRPr lang="ru-RU" b="1" dirty="0" smtClean="0">
              <a:solidFill>
                <a:srgbClr val="1F497D">
                  <a:lumMod val="75000"/>
                </a:srgbClr>
              </a:solidFill>
              <a:latin typeface="Tahoma" pitchFamily="34" charset="0"/>
              <a:cs typeface="Tahoma" pitchFamily="34" charset="0"/>
            </a:endParaRPr>
          </a:p>
          <a:p>
            <a:pPr lvl="0" indent="432000" algn="just"/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itchFamily="34" charset="0"/>
                <a:cs typeface="Tahoma" pitchFamily="34" charset="0"/>
              </a:rPr>
              <a:t>Во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itchFamily="34" charset="0"/>
                <a:cs typeface="Tahoma" pitchFamily="34" charset="0"/>
              </a:rPr>
              <a:t>время революции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itchFamily="34" charset="0"/>
                <a:cs typeface="Tahoma" pitchFamily="34" charset="0"/>
              </a:rPr>
              <a:t>Александр Блок работал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itchFamily="34" charset="0"/>
                <a:cs typeface="Tahoma" pitchFamily="34" charset="0"/>
              </a:rPr>
              <a:t>в издательстве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itchFamily="34" charset="0"/>
                <a:cs typeface="Tahoma" pitchFamily="34" charset="0"/>
              </a:rPr>
              <a:t>города Петрограда, он не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itchFamily="34" charset="0"/>
                <a:cs typeface="Tahoma" pitchFamily="34" charset="0"/>
              </a:rPr>
              <a:t>эмигрировал,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itchFamily="34" charset="0"/>
                <a:cs typeface="Tahoma" pitchFamily="34" charset="0"/>
              </a:rPr>
              <a:t>остался жить в этом городе, где среди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itchFamily="34" charset="0"/>
                <a:cs typeface="Tahoma" pitchFamily="34" charset="0"/>
              </a:rPr>
              <a:t>нищеты и болезней,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itchFamily="34" charset="0"/>
                <a:cs typeface="Tahoma" pitchFamily="34" charset="0"/>
              </a:rPr>
              <a:t>скончался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ahoma" pitchFamily="34" charset="0"/>
                <a:cs typeface="Tahoma" pitchFamily="34" charset="0"/>
              </a:rPr>
              <a:t>в августе 1921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itchFamily="34" charset="0"/>
                <a:cs typeface="Tahoma" pitchFamily="34" charset="0"/>
              </a:rPr>
              <a:t>года</a:t>
            </a:r>
            <a:endParaRPr lang="ru-RU" b="1" dirty="0">
              <a:solidFill>
                <a:srgbClr val="1F497D">
                  <a:lumMod val="75000"/>
                </a:srgbClr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2934387"/>
      </p:ext>
    </p:extLst>
  </p:cSld>
  <p:clrMapOvr>
    <a:masterClrMapping/>
  </p:clrMapOvr>
  <p:transition advTm="10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548680"/>
            <a:ext cx="87849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ahoma" pitchFamily="34" charset="0"/>
                <a:cs typeface="Tahoma" pitchFamily="34" charset="0"/>
              </a:rPr>
              <a:t>Революционные события, которые поэт принял восторженно как стихийное восстание, как переворот нашли отражение в стихотворениях, поэмах, статьях.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Cambria Math" pitchFamily="18" charset="0"/>
                <a:cs typeface="Tahoma" pitchFamily="34" charset="0"/>
              </a:rPr>
              <a:t>В конце поэмы Александра Блока «Двенадцать» стоит поразительная дата: январь 1918 года. Революционная волна едва успела докатиться от своего эпицентра до окраин громадной, ныне уже бывшей Российской империи, весть о событиях в России только отозвалась на мировых биржах падением акций – а в голодном и замерзающем Петрограде уже рождались, ложились на бумагу неподвластные времени строки:</a:t>
            </a:r>
          </a:p>
          <a:p>
            <a:pPr indent="360000" algn="just"/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Picture 3" descr="D:\Агафонова\60-280-2269-31-C8194730_m_600x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2924944"/>
            <a:ext cx="1662184" cy="234661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79512" y="5445224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Cambria Math" pitchFamily="18" charset="0"/>
                <a:cs typeface="Tahoma" pitchFamily="34" charset="0"/>
              </a:rPr>
              <a:t>Двенадцать святых и грешных, не сомневающихся в своём праве раздуть «мировой пожар», выжечь в его пламени несовершенства старого мира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3116575"/>
            <a:ext cx="705678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Cambria Math" pitchFamily="18" charset="0"/>
                <a:cs typeface="Tahoma" pitchFamily="34" charset="0"/>
              </a:rPr>
              <a:t>Черный вечер. </a:t>
            </a:r>
          </a:p>
          <a:p>
            <a:pPr indent="360000"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Cambria Math" pitchFamily="18" charset="0"/>
                <a:cs typeface="Tahoma" pitchFamily="34" charset="0"/>
              </a:rPr>
              <a:t>Белый снег. </a:t>
            </a:r>
          </a:p>
          <a:p>
            <a:pPr indent="360000"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Cambria Math" pitchFamily="18" charset="0"/>
                <a:cs typeface="Tahoma" pitchFamily="34" charset="0"/>
              </a:rPr>
              <a:t>Ветер, Ветер!</a:t>
            </a:r>
          </a:p>
          <a:p>
            <a:pPr indent="360000"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Cambria Math" pitchFamily="18" charset="0"/>
                <a:cs typeface="Tahoma" pitchFamily="34" charset="0"/>
              </a:rPr>
              <a:t>На ногах не стоит человек. </a:t>
            </a:r>
          </a:p>
          <a:p>
            <a:pPr indent="360000"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Cambria Math" pitchFamily="18" charset="0"/>
                <a:cs typeface="Tahoma" pitchFamily="34" charset="0"/>
              </a:rPr>
              <a:t>Ветер, ветер, - </a:t>
            </a:r>
          </a:p>
          <a:p>
            <a:pPr indent="360000"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Cambria Math" pitchFamily="18" charset="0"/>
                <a:cs typeface="Tahoma" pitchFamily="34" charset="0"/>
              </a:rPr>
              <a:t>На всём божьем свете!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Cambria Math" pitchFamily="18" charset="0"/>
                <a:cs typeface="Tahoma" pitchFamily="34" charset="0"/>
              </a:rPr>
              <a:t> </a:t>
            </a:r>
          </a:p>
          <a:p>
            <a:pPr indent="360000"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Cambria Math" pitchFamily="18" charset="0"/>
                <a:cs typeface="Tahoma" pitchFamily="34" charset="0"/>
              </a:rPr>
              <a:t>Неторопливо, уверенно, по-хозяйски шагают по этим улицам сквозь ветер и снег 12 человек (по числу апостолов) из поднявшихся на революцию миллионов.</a:t>
            </a:r>
            <a:endParaRPr lang="ru-RU" dirty="0" smtClean="0">
              <a:solidFill>
                <a:schemeClr val="tx2">
                  <a:lumMod val="75000"/>
                </a:schemeClr>
              </a:solidFill>
              <a:latin typeface="Tahoma" pitchFamily="34" charset="0"/>
              <a:ea typeface="Cambria Math" pitchFamily="18" charset="0"/>
              <a:cs typeface="Tahoma" pitchFamily="34" charset="0"/>
            </a:endParaRPr>
          </a:p>
        </p:txBody>
      </p:sp>
    </p:spTree>
  </p:cSld>
  <p:clrMapOvr>
    <a:masterClrMapping/>
  </p:clrMapOvr>
  <p:transition advTm="10000"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5701</TotalTime>
  <Words>9090</Words>
  <Application>Microsoft Office PowerPoint</Application>
  <PresentationFormat>Экран (4:3)</PresentationFormat>
  <Paragraphs>278</Paragraphs>
  <Slides>58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krisanova_tn</cp:lastModifiedBy>
  <cp:revision>501</cp:revision>
  <dcterms:modified xsi:type="dcterms:W3CDTF">2017-11-16T08:37:40Z</dcterms:modified>
</cp:coreProperties>
</file>